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410" r:id="rId3"/>
    <p:sldId id="411" r:id="rId5"/>
    <p:sldId id="413" r:id="rId6"/>
    <p:sldId id="414" r:id="rId7"/>
    <p:sldId id="415" r:id="rId8"/>
    <p:sldId id="416" r:id="rId9"/>
    <p:sldId id="445" r:id="rId10"/>
    <p:sldId id="446" r:id="rId11"/>
    <p:sldId id="447" r:id="rId12"/>
    <p:sldId id="448" r:id="rId13"/>
    <p:sldId id="449" r:id="rId14"/>
    <p:sldId id="450" r:id="rId15"/>
    <p:sldId id="417" r:id="rId16"/>
    <p:sldId id="476" r:id="rId17"/>
    <p:sldId id="477" r:id="rId18"/>
    <p:sldId id="478" r:id="rId19"/>
    <p:sldId id="479" r:id="rId20"/>
    <p:sldId id="467" r:id="rId21"/>
    <p:sldId id="468" r:id="rId22"/>
    <p:sldId id="469" r:id="rId23"/>
    <p:sldId id="470" r:id="rId24"/>
    <p:sldId id="471" r:id="rId25"/>
    <p:sldId id="419" r:id="rId26"/>
    <p:sldId id="472" r:id="rId27"/>
    <p:sldId id="473" r:id="rId28"/>
    <p:sldId id="474" r:id="rId29"/>
    <p:sldId id="475" r:id="rId30"/>
    <p:sldId id="436" r:id="rId31"/>
    <p:sldId id="480" r:id="rId32"/>
    <p:sldId id="481" r:id="rId33"/>
    <p:sldId id="482" r:id="rId34"/>
    <p:sldId id="483" r:id="rId35"/>
    <p:sldId id="484" r:id="rId36"/>
    <p:sldId id="422" r:id="rId3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95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D9D9"/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99" d="100"/>
          <a:sy n="99" d="100"/>
        </p:scale>
        <p:origin x="84" y="582"/>
      </p:cViewPr>
      <p:guideLst>
        <p:guide orient="horz" pos="2195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0" Type="http://schemas.openxmlformats.org/officeDocument/2006/relationships/tableStyles" Target="tableStyles.xml"/><Relationship Id="rId4" Type="http://schemas.openxmlformats.org/officeDocument/2006/relationships/notesMaster" Target="notesMasters/notesMaster1.xml"/><Relationship Id="rId39" Type="http://schemas.openxmlformats.org/officeDocument/2006/relationships/viewProps" Target="viewProps.xml"/><Relationship Id="rId38" Type="http://schemas.openxmlformats.org/officeDocument/2006/relationships/presProps" Target="presProps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>
                <a:solidFill>
                  <a:srgbClr val="1F2329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生成</a:t>
            </a:r>
            <a:r>
              <a:rPr lang="en-US" altLang="zh-CN">
                <a:solidFill>
                  <a:srgbClr val="1F2329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1-3</a:t>
            </a:r>
            <a:r>
              <a:rPr lang="zh-CN" altLang="en-US">
                <a:solidFill>
                  <a:srgbClr val="1F2329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个动态任务 </a:t>
            </a:r>
            <a:r>
              <a:rPr lang="en-US" altLang="zh-CN">
                <a:solidFill>
                  <a:srgbClr val="1F2329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→ </a:t>
            </a:r>
            <a:r>
              <a:rPr lang="zh-CN" altLang="en-US">
                <a:solidFill>
                  <a:srgbClr val="1F2329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调用优化算法分配 </a:t>
            </a:r>
            <a:r>
              <a:rPr lang="en-US" altLang="zh-CN">
                <a:solidFill>
                  <a:srgbClr val="1F2329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→ </a:t>
            </a:r>
            <a:r>
              <a:rPr lang="zh-CN" altLang="en-US">
                <a:solidFill>
                  <a:srgbClr val="1F2329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重分配失败任务 </a:t>
            </a:r>
            <a:r>
              <a:rPr lang="en-US" altLang="zh-CN">
                <a:solidFill>
                  <a:srgbClr val="1F2329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→ </a:t>
            </a:r>
            <a:r>
              <a:rPr lang="zh-CN" altLang="en-US">
                <a:solidFill>
                  <a:srgbClr val="1F2329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输出系统状态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 b="1" i="0" spc="300" baseline="0">
                <a:solidFill>
                  <a:schemeClr val="tx1">
                    <a:lumMod val="85000"/>
                    <a:lumOff val="15000"/>
                  </a:schemeClr>
                </a:solidFill>
                <a:effectLst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 eaLnBrk="1" fontAlgn="auto" latinLnBrk="0" hangingPunct="1">
              <a:lnSpc>
                <a:spcPct val="110000"/>
              </a:lnSpc>
              <a:buNone/>
              <a:defRPr sz="240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>
            <a:lvl1pPr marL="228600" indent="-228600" eaLnBrk="1" fontAlgn="auto" latinLnBrk="0" hangingPunct="1">
              <a:lnSpc>
                <a:spcPct val="130000"/>
              </a:lnSpc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2pPr>
            <a:lvl3pPr marL="1143000" indent="-2286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3pPr>
            <a:lvl4pPr marL="1600200" indent="-228600" eaLnBrk="1" fontAlgn="auto" latinLnBrk="0" hangingPunct="1">
              <a:lnSpc>
                <a:spcPct val="120000"/>
              </a:lnSpc>
              <a:buFont typeface="Wingdings" panose="05000000000000000000" charset="0"/>
              <a:buChar char="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4pPr>
            <a:lvl5pPr marL="2057400" indent="-2286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•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60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  <a:endParaRPr>
              <a:sym typeface="+mn-ea"/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 b="1" i="0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 eaLnBrk="1" fontAlgn="auto" latinLnBrk="0" hangingPunct="1">
              <a:lnSpc>
                <a:spcPct val="130000"/>
              </a:lnSpc>
              <a:buNone/>
              <a:defRPr kumimoji="0" lang="zh-CN" altLang="en-US" sz="1800" b="0" i="0" u="none" strike="noStrike" kern="1200" cap="none" spc="150" normalizeH="0" baseline="0" noProof="1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>
            <a:lvl1pPr marL="228600" indent="-228600" eaLnBrk="1" fontAlgn="auto" latinLnBrk="0" hangingPunct="1">
              <a:lnSpc>
                <a:spcPct val="130000"/>
              </a:lnSpc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eaLnBrk="1" fontAlgn="auto" latinLnBrk="0" hangingPunct="1">
              <a:lnSpc>
                <a:spcPct val="120000"/>
              </a:lnSpc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eaLnBrk="1" fontAlgn="auto" latinLnBrk="0" hangingPunct="1">
              <a:lnSpc>
                <a:spcPct val="120000"/>
              </a:lnSpc>
              <a:defRPr sz="1400"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1"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1" i="0" u="none" strike="noStrike" kern="1200" cap="none" spc="2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330" y="1555115"/>
            <a:ext cx="5233035" cy="4608195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 defTabSz="914400" eaLnBrk="1" fontAlgn="auto" latinLnBrk="0" hangingPunct="1">
              <a:buNone/>
              <a:tabLst>
                <a:tab pos="1609725" algn="l"/>
                <a:tab pos="1609725" algn="l"/>
                <a:tab pos="1609725" algn="l"/>
                <a:tab pos="1609725" algn="l"/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eaLnBrk="1" fontAlgn="auto" latinLnBrk="0" hangingPunct="1"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eaLnBrk="1" fontAlgn="auto" latinLnBrk="0" hangingPunct="1"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eaLnBrk="1" fontAlgn="auto" latinLnBrk="0" hangingPunct="1"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8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  <a:endParaRPr dirty="0"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 eaLnBrk="1" fontAlgn="auto" latinLnBrk="0" hangingPunct="1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2pPr>
            <a:lvl3pPr marL="1143000" indent="-228600" eaLnBrk="1" fontAlgn="auto" latinLnBrk="0" hangingPunct="1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3pPr>
            <a:lvl4pPr marL="1600200" indent="-228600" eaLnBrk="1" fontAlgn="auto" latinLnBrk="0" hangingPunct="1">
              <a:lnSpc>
                <a:spcPct val="120000"/>
              </a:lnSpc>
              <a:spcAft>
                <a:spcPts val="300"/>
              </a:spcAft>
              <a:buFont typeface="Wingdings" panose="05000000000000000000" charset="0"/>
              <a:buChar char="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4pPr>
            <a:lvl5pPr marL="2057400" indent="-228600" eaLnBrk="1" fontAlgn="auto" latinLnBrk="0" hangingPunct="1">
              <a:lnSpc>
                <a:spcPct val="120000"/>
              </a:lnSpc>
              <a:spcAft>
                <a:spcPts val="300"/>
              </a:spcAft>
              <a:buFont typeface="Arial" panose="020B0604020202020204" pitchFamily="34" charset="0"/>
              <a:buChar char="•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9" Type="http://schemas.openxmlformats.org/officeDocument/2006/relationships/theme" Target="../theme/theme1.xml"/><Relationship Id="rId18" Type="http://schemas.openxmlformats.org/officeDocument/2006/relationships/tags" Target="../tags/tag62.xml"/><Relationship Id="rId17" Type="http://schemas.openxmlformats.org/officeDocument/2006/relationships/tags" Target="../tags/tag61.xml"/><Relationship Id="rId16" Type="http://schemas.openxmlformats.org/officeDocument/2006/relationships/tags" Target="../tags/tag60.xml"/><Relationship Id="rId15" Type="http://schemas.openxmlformats.org/officeDocument/2006/relationships/tags" Target="../tags/tag59.xml"/><Relationship Id="rId14" Type="http://schemas.openxmlformats.org/officeDocument/2006/relationships/tags" Target="../tags/tag58.xml"/><Relationship Id="rId13" Type="http://schemas.openxmlformats.org/officeDocument/2006/relationships/tags" Target="../tags/tag57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FFF"/>
            </a:gs>
            <a:gs pos="100000">
              <a:srgbClr val="D9D9D9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4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5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6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7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8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tags" Target="../tags/tag135.xml"/><Relationship Id="rId8" Type="http://schemas.openxmlformats.org/officeDocument/2006/relationships/tags" Target="../tags/tag134.xml"/><Relationship Id="rId7" Type="http://schemas.openxmlformats.org/officeDocument/2006/relationships/tags" Target="../tags/tag133.xml"/><Relationship Id="rId6" Type="http://schemas.openxmlformats.org/officeDocument/2006/relationships/tags" Target="../tags/tag132.xml"/><Relationship Id="rId5" Type="http://schemas.openxmlformats.org/officeDocument/2006/relationships/tags" Target="../tags/tag131.xml"/><Relationship Id="rId4" Type="http://schemas.openxmlformats.org/officeDocument/2006/relationships/tags" Target="../tags/tag130.xml"/><Relationship Id="rId3" Type="http://schemas.openxmlformats.org/officeDocument/2006/relationships/tags" Target="../tags/tag129.xml"/><Relationship Id="rId2" Type="http://schemas.openxmlformats.org/officeDocument/2006/relationships/tags" Target="../tags/tag128.xml"/><Relationship Id="rId14" Type="http://schemas.openxmlformats.org/officeDocument/2006/relationships/notesSlide" Target="../notesSlides/notesSlide10.xml"/><Relationship Id="rId13" Type="http://schemas.openxmlformats.org/officeDocument/2006/relationships/slideLayout" Target="../slideLayouts/slideLayout12.xml"/><Relationship Id="rId12" Type="http://schemas.openxmlformats.org/officeDocument/2006/relationships/image" Target="../media/image17.png"/><Relationship Id="rId11" Type="http://schemas.openxmlformats.org/officeDocument/2006/relationships/image" Target="../media/image16.png"/><Relationship Id="rId10" Type="http://schemas.openxmlformats.org/officeDocument/2006/relationships/tags" Target="../tags/tag136.xml"/><Relationship Id="rId1" Type="http://schemas.openxmlformats.org/officeDocument/2006/relationships/image" Target="../media/image4.jpe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tags" Target="../tags/tag144.xml"/><Relationship Id="rId8" Type="http://schemas.openxmlformats.org/officeDocument/2006/relationships/tags" Target="../tags/tag143.xml"/><Relationship Id="rId7" Type="http://schemas.openxmlformats.org/officeDocument/2006/relationships/tags" Target="../tags/tag142.xml"/><Relationship Id="rId6" Type="http://schemas.openxmlformats.org/officeDocument/2006/relationships/tags" Target="../tags/tag141.xml"/><Relationship Id="rId5" Type="http://schemas.openxmlformats.org/officeDocument/2006/relationships/tags" Target="../tags/tag140.xml"/><Relationship Id="rId4" Type="http://schemas.openxmlformats.org/officeDocument/2006/relationships/tags" Target="../tags/tag139.xml"/><Relationship Id="rId3" Type="http://schemas.openxmlformats.org/officeDocument/2006/relationships/tags" Target="../tags/tag138.xml"/><Relationship Id="rId2" Type="http://schemas.openxmlformats.org/officeDocument/2006/relationships/tags" Target="../tags/tag137.xml"/><Relationship Id="rId18" Type="http://schemas.openxmlformats.org/officeDocument/2006/relationships/notesSlide" Target="../notesSlides/notesSlide11.xml"/><Relationship Id="rId17" Type="http://schemas.openxmlformats.org/officeDocument/2006/relationships/slideLayout" Target="../slideLayouts/slideLayout12.xml"/><Relationship Id="rId16" Type="http://schemas.openxmlformats.org/officeDocument/2006/relationships/tags" Target="../tags/tag150.xml"/><Relationship Id="rId15" Type="http://schemas.openxmlformats.org/officeDocument/2006/relationships/tags" Target="../tags/tag149.xml"/><Relationship Id="rId14" Type="http://schemas.openxmlformats.org/officeDocument/2006/relationships/image" Target="../media/image18.png"/><Relationship Id="rId13" Type="http://schemas.openxmlformats.org/officeDocument/2006/relationships/tags" Target="../tags/tag148.xml"/><Relationship Id="rId12" Type="http://schemas.openxmlformats.org/officeDocument/2006/relationships/tags" Target="../tags/tag147.xml"/><Relationship Id="rId11" Type="http://schemas.openxmlformats.org/officeDocument/2006/relationships/tags" Target="../tags/tag146.xml"/><Relationship Id="rId10" Type="http://schemas.openxmlformats.org/officeDocument/2006/relationships/tags" Target="../tags/tag145.xml"/><Relationship Id="rId1" Type="http://schemas.openxmlformats.org/officeDocument/2006/relationships/image" Target="../media/image4.jpe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tags" Target="../tags/tag158.xml"/><Relationship Id="rId8" Type="http://schemas.openxmlformats.org/officeDocument/2006/relationships/tags" Target="../tags/tag157.xml"/><Relationship Id="rId7" Type="http://schemas.openxmlformats.org/officeDocument/2006/relationships/tags" Target="../tags/tag156.xml"/><Relationship Id="rId6" Type="http://schemas.openxmlformats.org/officeDocument/2006/relationships/tags" Target="../tags/tag155.xml"/><Relationship Id="rId5" Type="http://schemas.openxmlformats.org/officeDocument/2006/relationships/tags" Target="../tags/tag154.xml"/><Relationship Id="rId4" Type="http://schemas.openxmlformats.org/officeDocument/2006/relationships/tags" Target="../tags/tag153.xml"/><Relationship Id="rId3" Type="http://schemas.openxmlformats.org/officeDocument/2006/relationships/tags" Target="../tags/tag152.xml"/><Relationship Id="rId2" Type="http://schemas.openxmlformats.org/officeDocument/2006/relationships/tags" Target="../tags/tag151.xml"/><Relationship Id="rId19" Type="http://schemas.openxmlformats.org/officeDocument/2006/relationships/notesSlide" Target="../notesSlides/notesSlide12.xml"/><Relationship Id="rId18" Type="http://schemas.openxmlformats.org/officeDocument/2006/relationships/slideLayout" Target="../slideLayouts/slideLayout12.xml"/><Relationship Id="rId17" Type="http://schemas.openxmlformats.org/officeDocument/2006/relationships/image" Target="../media/image21.png"/><Relationship Id="rId16" Type="http://schemas.openxmlformats.org/officeDocument/2006/relationships/image" Target="../media/image20.png"/><Relationship Id="rId15" Type="http://schemas.openxmlformats.org/officeDocument/2006/relationships/image" Target="../media/image19.png"/><Relationship Id="rId14" Type="http://schemas.openxmlformats.org/officeDocument/2006/relationships/image" Target="../media/image10.png"/><Relationship Id="rId13" Type="http://schemas.openxmlformats.org/officeDocument/2006/relationships/tags" Target="../tags/tag162.xml"/><Relationship Id="rId12" Type="http://schemas.openxmlformats.org/officeDocument/2006/relationships/tags" Target="../tags/tag161.xml"/><Relationship Id="rId11" Type="http://schemas.openxmlformats.org/officeDocument/2006/relationships/tags" Target="../tags/tag160.xml"/><Relationship Id="rId10" Type="http://schemas.openxmlformats.org/officeDocument/2006/relationships/tags" Target="../tags/tag159.xml"/><Relationship Id="rId1" Type="http://schemas.openxmlformats.org/officeDocument/2006/relationships/image" Target="../media/image4.jpeg"/></Relationships>
</file>

<file path=ppt/slides/_rels/slide1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3.xml"/><Relationship Id="rId6" Type="http://schemas.openxmlformats.org/officeDocument/2006/relationships/slideLayout" Target="../slideLayouts/slideLayout12.xml"/><Relationship Id="rId5" Type="http://schemas.openxmlformats.org/officeDocument/2006/relationships/image" Target="../media/image2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4.jpe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tags" Target="../tags/tag167.xml"/><Relationship Id="rId8" Type="http://schemas.openxmlformats.org/officeDocument/2006/relationships/image" Target="../media/image23.png"/><Relationship Id="rId7" Type="http://schemas.openxmlformats.org/officeDocument/2006/relationships/tags" Target="../tags/tag166.xml"/><Relationship Id="rId6" Type="http://schemas.openxmlformats.org/officeDocument/2006/relationships/image" Target="../media/image5.png"/><Relationship Id="rId5" Type="http://schemas.openxmlformats.org/officeDocument/2006/relationships/tags" Target="../tags/tag165.xml"/><Relationship Id="rId4" Type="http://schemas.openxmlformats.org/officeDocument/2006/relationships/tags" Target="../tags/tag164.xml"/><Relationship Id="rId3" Type="http://schemas.openxmlformats.org/officeDocument/2006/relationships/image" Target="../media/image22.png"/><Relationship Id="rId29" Type="http://schemas.openxmlformats.org/officeDocument/2006/relationships/notesSlide" Target="../notesSlides/notesSlide14.xml"/><Relationship Id="rId28" Type="http://schemas.openxmlformats.org/officeDocument/2006/relationships/slideLayout" Target="../slideLayouts/slideLayout12.xml"/><Relationship Id="rId27" Type="http://schemas.openxmlformats.org/officeDocument/2006/relationships/tags" Target="../tags/tag183.xml"/><Relationship Id="rId26" Type="http://schemas.openxmlformats.org/officeDocument/2006/relationships/tags" Target="../tags/tag182.xml"/><Relationship Id="rId25" Type="http://schemas.openxmlformats.org/officeDocument/2006/relationships/tags" Target="../tags/tag181.xml"/><Relationship Id="rId24" Type="http://schemas.openxmlformats.org/officeDocument/2006/relationships/tags" Target="../tags/tag180.xml"/><Relationship Id="rId23" Type="http://schemas.openxmlformats.org/officeDocument/2006/relationships/tags" Target="../tags/tag179.xml"/><Relationship Id="rId22" Type="http://schemas.openxmlformats.org/officeDocument/2006/relationships/tags" Target="../tags/tag178.xml"/><Relationship Id="rId21" Type="http://schemas.openxmlformats.org/officeDocument/2006/relationships/tags" Target="../tags/tag177.xml"/><Relationship Id="rId20" Type="http://schemas.openxmlformats.org/officeDocument/2006/relationships/tags" Target="../tags/tag176.xml"/><Relationship Id="rId2" Type="http://schemas.openxmlformats.org/officeDocument/2006/relationships/tags" Target="../tags/tag163.xml"/><Relationship Id="rId19" Type="http://schemas.openxmlformats.org/officeDocument/2006/relationships/tags" Target="../tags/tag175.xml"/><Relationship Id="rId18" Type="http://schemas.openxmlformats.org/officeDocument/2006/relationships/tags" Target="../tags/tag174.xml"/><Relationship Id="rId17" Type="http://schemas.openxmlformats.org/officeDocument/2006/relationships/tags" Target="../tags/tag173.xml"/><Relationship Id="rId16" Type="http://schemas.openxmlformats.org/officeDocument/2006/relationships/tags" Target="../tags/tag172.xml"/><Relationship Id="rId15" Type="http://schemas.openxmlformats.org/officeDocument/2006/relationships/tags" Target="../tags/tag171.xml"/><Relationship Id="rId14" Type="http://schemas.openxmlformats.org/officeDocument/2006/relationships/tags" Target="../tags/tag170.xml"/><Relationship Id="rId13" Type="http://schemas.openxmlformats.org/officeDocument/2006/relationships/tags" Target="../tags/tag169.xml"/><Relationship Id="rId12" Type="http://schemas.openxmlformats.org/officeDocument/2006/relationships/image" Target="../media/image9.png"/><Relationship Id="rId11" Type="http://schemas.openxmlformats.org/officeDocument/2006/relationships/tags" Target="../tags/tag168.xml"/><Relationship Id="rId10" Type="http://schemas.openxmlformats.org/officeDocument/2006/relationships/image" Target="../media/image24.png"/><Relationship Id="rId1" Type="http://schemas.openxmlformats.org/officeDocument/2006/relationships/image" Target="../media/image4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5.xml"/><Relationship Id="rId7" Type="http://schemas.openxmlformats.org/officeDocument/2006/relationships/slideLayout" Target="../slideLayouts/slideLayout1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image" Target="../media/image4.jpe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29.png"/><Relationship Id="rId1" Type="http://schemas.openxmlformats.org/officeDocument/2006/relationships/image" Target="../media/image28.jpeg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image" Target="../media/image33.png"/><Relationship Id="rId8" Type="http://schemas.openxmlformats.org/officeDocument/2006/relationships/tags" Target="../tags/tag187.xml"/><Relationship Id="rId7" Type="http://schemas.openxmlformats.org/officeDocument/2006/relationships/tags" Target="../tags/tag186.xml"/><Relationship Id="rId6" Type="http://schemas.openxmlformats.org/officeDocument/2006/relationships/tags" Target="../tags/tag185.xml"/><Relationship Id="rId5" Type="http://schemas.openxmlformats.org/officeDocument/2006/relationships/tags" Target="../tags/tag184.xml"/><Relationship Id="rId4" Type="http://schemas.openxmlformats.org/officeDocument/2006/relationships/image" Target="../media/image32.png"/><Relationship Id="rId3" Type="http://schemas.openxmlformats.org/officeDocument/2006/relationships/image" Target="../media/image2.png"/><Relationship Id="rId2" Type="http://schemas.openxmlformats.org/officeDocument/2006/relationships/image" Target="../media/image31.png"/><Relationship Id="rId11" Type="http://schemas.openxmlformats.org/officeDocument/2006/relationships/notesSlide" Target="../notesSlides/notesSlide17.xml"/><Relationship Id="rId10" Type="http://schemas.openxmlformats.org/officeDocument/2006/relationships/slideLayout" Target="../slideLayouts/slideLayout12.xml"/><Relationship Id="rId1" Type="http://schemas.openxmlformats.org/officeDocument/2006/relationships/image" Target="../media/image30.jpeg"/></Relationships>
</file>

<file path=ppt/slides/_rels/slide1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8.xml"/><Relationship Id="rId6" Type="http://schemas.openxmlformats.org/officeDocument/2006/relationships/slideLayout" Target="../slideLayouts/slideLayout12.xml"/><Relationship Id="rId5" Type="http://schemas.openxmlformats.org/officeDocument/2006/relationships/image" Target="../media/image2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4.jpe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34.png"/><Relationship Id="rId1" Type="http://schemas.openxmlformats.org/officeDocument/2006/relationships/image" Target="../media/image4.jpe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image" Target="../media/image3.png"/><Relationship Id="rId8" Type="http://schemas.openxmlformats.org/officeDocument/2006/relationships/tags" Target="../tags/tag68.xml"/><Relationship Id="rId7" Type="http://schemas.openxmlformats.org/officeDocument/2006/relationships/tags" Target="../tags/tag67.xml"/><Relationship Id="rId6" Type="http://schemas.openxmlformats.org/officeDocument/2006/relationships/tags" Target="../tags/tag66.xml"/><Relationship Id="rId5" Type="http://schemas.openxmlformats.org/officeDocument/2006/relationships/tags" Target="../tags/tag65.xml"/><Relationship Id="rId4" Type="http://schemas.openxmlformats.org/officeDocument/2006/relationships/tags" Target="../tags/tag64.xml"/><Relationship Id="rId3" Type="http://schemas.openxmlformats.org/officeDocument/2006/relationships/tags" Target="../tags/tag63.xml"/><Relationship Id="rId26" Type="http://schemas.openxmlformats.org/officeDocument/2006/relationships/notesSlide" Target="../notesSlides/notesSlide2.xml"/><Relationship Id="rId25" Type="http://schemas.openxmlformats.org/officeDocument/2006/relationships/slideLayout" Target="../slideLayouts/slideLayout12.xml"/><Relationship Id="rId24" Type="http://schemas.openxmlformats.org/officeDocument/2006/relationships/tags" Target="../tags/tag82.xml"/><Relationship Id="rId23" Type="http://schemas.openxmlformats.org/officeDocument/2006/relationships/tags" Target="../tags/tag81.xml"/><Relationship Id="rId22" Type="http://schemas.openxmlformats.org/officeDocument/2006/relationships/tags" Target="../tags/tag80.xml"/><Relationship Id="rId21" Type="http://schemas.openxmlformats.org/officeDocument/2006/relationships/tags" Target="../tags/tag79.xml"/><Relationship Id="rId20" Type="http://schemas.openxmlformats.org/officeDocument/2006/relationships/tags" Target="../tags/tag78.xml"/><Relationship Id="rId2" Type="http://schemas.openxmlformats.org/officeDocument/2006/relationships/image" Target="../media/image5.png"/><Relationship Id="rId19" Type="http://schemas.openxmlformats.org/officeDocument/2006/relationships/tags" Target="../tags/tag77.xml"/><Relationship Id="rId18" Type="http://schemas.openxmlformats.org/officeDocument/2006/relationships/tags" Target="../tags/tag76.xml"/><Relationship Id="rId17" Type="http://schemas.openxmlformats.org/officeDocument/2006/relationships/tags" Target="../tags/tag75.xml"/><Relationship Id="rId16" Type="http://schemas.openxmlformats.org/officeDocument/2006/relationships/tags" Target="../tags/tag74.xml"/><Relationship Id="rId15" Type="http://schemas.openxmlformats.org/officeDocument/2006/relationships/tags" Target="../tags/tag73.xml"/><Relationship Id="rId14" Type="http://schemas.openxmlformats.org/officeDocument/2006/relationships/tags" Target="../tags/tag72.xml"/><Relationship Id="rId13" Type="http://schemas.openxmlformats.org/officeDocument/2006/relationships/tags" Target="../tags/tag71.xml"/><Relationship Id="rId12" Type="http://schemas.openxmlformats.org/officeDocument/2006/relationships/tags" Target="../tags/tag70.xml"/><Relationship Id="rId11" Type="http://schemas.openxmlformats.org/officeDocument/2006/relationships/image" Target="../media/image6.png"/><Relationship Id="rId10" Type="http://schemas.openxmlformats.org/officeDocument/2006/relationships/tags" Target="../tags/tag69.xml"/><Relationship Id="rId1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image" Target="../media/image4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4.jpe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37.png"/><Relationship Id="rId1" Type="http://schemas.openxmlformats.org/officeDocument/2006/relationships/image" Target="../media/image4.jpeg"/></Relationships>
</file>

<file path=ppt/slides/_rels/slide2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3.xml"/><Relationship Id="rId6" Type="http://schemas.openxmlformats.org/officeDocument/2006/relationships/slideLayout" Target="../slideLayouts/slideLayout12.xml"/><Relationship Id="rId5" Type="http://schemas.openxmlformats.org/officeDocument/2006/relationships/image" Target="../media/image2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4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4.jpe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4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2.png"/><Relationship Id="rId1" Type="http://schemas.openxmlformats.org/officeDocument/2006/relationships/image" Target="../media/image4.jpeg"/></Relationships>
</file>

<file path=ppt/slides/_rels/slide2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5.xml"/><Relationship Id="rId6" Type="http://schemas.openxmlformats.org/officeDocument/2006/relationships/slideLayout" Target="../slideLayouts/slideLayout1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Relationship Id="rId3" Type="http://schemas.openxmlformats.org/officeDocument/2006/relationships/image" Target="../media/image38.png"/><Relationship Id="rId2" Type="http://schemas.openxmlformats.org/officeDocument/2006/relationships/image" Target="../media/image2.png"/><Relationship Id="rId1" Type="http://schemas.openxmlformats.org/officeDocument/2006/relationships/image" Target="../media/image4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2.png"/><Relationship Id="rId1" Type="http://schemas.openxmlformats.org/officeDocument/2006/relationships/image" Target="../media/image4.jpeg"/></Relationships>
</file>

<file path=ppt/slides/_rels/slide2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7.xml"/><Relationship Id="rId6" Type="http://schemas.openxmlformats.org/officeDocument/2006/relationships/slideLayout" Target="../slideLayouts/slideLayout12.xml"/><Relationship Id="rId5" Type="http://schemas.openxmlformats.org/officeDocument/2006/relationships/image" Target="../media/image2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4.jpeg"/></Relationships>
</file>

<file path=ppt/slides/_rels/slide29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28.xml"/><Relationship Id="rId8" Type="http://schemas.openxmlformats.org/officeDocument/2006/relationships/slideLayout" Target="../slideLayouts/slideLayout12.xml"/><Relationship Id="rId7" Type="http://schemas.openxmlformats.org/officeDocument/2006/relationships/tags" Target="../tags/tag191.xml"/><Relationship Id="rId6" Type="http://schemas.openxmlformats.org/officeDocument/2006/relationships/tags" Target="../tags/tag190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Relationship Id="rId3" Type="http://schemas.openxmlformats.org/officeDocument/2006/relationships/tags" Target="../tags/tag189.xml"/><Relationship Id="rId2" Type="http://schemas.openxmlformats.org/officeDocument/2006/relationships/tags" Target="../tags/tag188.xml"/><Relationship Id="rId1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.xml"/><Relationship Id="rId6" Type="http://schemas.openxmlformats.org/officeDocument/2006/relationships/slideLayout" Target="../slideLayouts/slideLayout12.xml"/><Relationship Id="rId5" Type="http://schemas.openxmlformats.org/officeDocument/2006/relationships/image" Target="../media/image2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4.jpeg"/></Relationships>
</file>

<file path=ppt/slides/_rels/slide3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9.xml"/><Relationship Id="rId4" Type="http://schemas.openxmlformats.org/officeDocument/2006/relationships/slideLayout" Target="../slideLayouts/slideLayout12.xml"/><Relationship Id="rId3" Type="http://schemas.openxmlformats.org/officeDocument/2006/relationships/tags" Target="../tags/tag192.xml"/><Relationship Id="rId2" Type="http://schemas.openxmlformats.org/officeDocument/2006/relationships/image" Target="../media/image43.png"/><Relationship Id="rId1" Type="http://schemas.openxmlformats.org/officeDocument/2006/relationships/image" Target="../media/image4.jpe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0.xml"/><Relationship Id="rId7" Type="http://schemas.openxmlformats.org/officeDocument/2006/relationships/slideLayout" Target="../slideLayouts/slideLayout12.xml"/><Relationship Id="rId6" Type="http://schemas.openxmlformats.org/officeDocument/2006/relationships/tags" Target="../tags/tag196.xml"/><Relationship Id="rId5" Type="http://schemas.openxmlformats.org/officeDocument/2006/relationships/tags" Target="../tags/tag195.xml"/><Relationship Id="rId4" Type="http://schemas.openxmlformats.org/officeDocument/2006/relationships/tags" Target="../tags/tag194.xml"/><Relationship Id="rId3" Type="http://schemas.openxmlformats.org/officeDocument/2006/relationships/tags" Target="../tags/tag193.xml"/><Relationship Id="rId2" Type="http://schemas.openxmlformats.org/officeDocument/2006/relationships/image" Target="../media/image44.png"/><Relationship Id="rId1" Type="http://schemas.openxmlformats.org/officeDocument/2006/relationships/image" Target="../media/image4.jpe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1.xml"/><Relationship Id="rId7" Type="http://schemas.openxmlformats.org/officeDocument/2006/relationships/slideLayout" Target="../slideLayouts/slideLayout12.xml"/><Relationship Id="rId6" Type="http://schemas.openxmlformats.org/officeDocument/2006/relationships/tags" Target="../tags/tag200.xml"/><Relationship Id="rId5" Type="http://schemas.openxmlformats.org/officeDocument/2006/relationships/tags" Target="../tags/tag199.xml"/><Relationship Id="rId4" Type="http://schemas.openxmlformats.org/officeDocument/2006/relationships/tags" Target="../tags/tag198.xml"/><Relationship Id="rId3" Type="http://schemas.openxmlformats.org/officeDocument/2006/relationships/tags" Target="../tags/tag197.xml"/><Relationship Id="rId2" Type="http://schemas.openxmlformats.org/officeDocument/2006/relationships/image" Target="../media/image45.png"/><Relationship Id="rId1" Type="http://schemas.openxmlformats.org/officeDocument/2006/relationships/image" Target="../media/image4.jpeg"/></Relationships>
</file>

<file path=ppt/slides/_rels/slide33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32.xml"/><Relationship Id="rId8" Type="http://schemas.openxmlformats.org/officeDocument/2006/relationships/slideLayout" Target="../slideLayouts/slideLayout12.xml"/><Relationship Id="rId7" Type="http://schemas.openxmlformats.org/officeDocument/2006/relationships/tags" Target="../tags/tag205.xml"/><Relationship Id="rId6" Type="http://schemas.openxmlformats.org/officeDocument/2006/relationships/tags" Target="../tags/tag204.xml"/><Relationship Id="rId5" Type="http://schemas.openxmlformats.org/officeDocument/2006/relationships/tags" Target="../tags/tag203.xml"/><Relationship Id="rId4" Type="http://schemas.openxmlformats.org/officeDocument/2006/relationships/tags" Target="../tags/tag202.xml"/><Relationship Id="rId3" Type="http://schemas.openxmlformats.org/officeDocument/2006/relationships/tags" Target="../tags/tag201.xml"/><Relationship Id="rId2" Type="http://schemas.openxmlformats.org/officeDocument/2006/relationships/image" Target="../media/image46.png"/><Relationship Id="rId1" Type="http://schemas.openxmlformats.org/officeDocument/2006/relationships/image" Target="../media/image4.jpeg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3.xml"/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48.png"/><Relationship Id="rId2" Type="http://schemas.openxmlformats.org/officeDocument/2006/relationships/image" Target="../media/image2.png"/><Relationship Id="rId1" Type="http://schemas.openxmlformats.org/officeDocument/2006/relationships/image" Target="../media/image47.jpe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90.xml"/><Relationship Id="rId8" Type="http://schemas.openxmlformats.org/officeDocument/2006/relationships/tags" Target="../tags/tag89.xml"/><Relationship Id="rId7" Type="http://schemas.openxmlformats.org/officeDocument/2006/relationships/tags" Target="../tags/tag88.xml"/><Relationship Id="rId6" Type="http://schemas.openxmlformats.org/officeDocument/2006/relationships/tags" Target="../tags/tag87.xml"/><Relationship Id="rId5" Type="http://schemas.openxmlformats.org/officeDocument/2006/relationships/tags" Target="../tags/tag86.xml"/><Relationship Id="rId4" Type="http://schemas.openxmlformats.org/officeDocument/2006/relationships/tags" Target="../tags/tag85.xml"/><Relationship Id="rId3" Type="http://schemas.openxmlformats.org/officeDocument/2006/relationships/tags" Target="../tags/tag84.xml"/><Relationship Id="rId2" Type="http://schemas.openxmlformats.org/officeDocument/2006/relationships/tags" Target="../tags/tag83.xml"/><Relationship Id="rId15" Type="http://schemas.openxmlformats.org/officeDocument/2006/relationships/notesSlide" Target="../notesSlides/notesSlide4.xml"/><Relationship Id="rId14" Type="http://schemas.openxmlformats.org/officeDocument/2006/relationships/slideLayout" Target="../slideLayouts/slideLayout12.xml"/><Relationship Id="rId13" Type="http://schemas.openxmlformats.org/officeDocument/2006/relationships/tags" Target="../tags/tag94.xml"/><Relationship Id="rId12" Type="http://schemas.openxmlformats.org/officeDocument/2006/relationships/tags" Target="../tags/tag93.xml"/><Relationship Id="rId11" Type="http://schemas.openxmlformats.org/officeDocument/2006/relationships/tags" Target="../tags/tag92.xml"/><Relationship Id="rId10" Type="http://schemas.openxmlformats.org/officeDocument/2006/relationships/tags" Target="../tags/tag91.xml"/><Relationship Id="rId1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102.xml"/><Relationship Id="rId8" Type="http://schemas.openxmlformats.org/officeDocument/2006/relationships/tags" Target="../tags/tag101.xml"/><Relationship Id="rId7" Type="http://schemas.openxmlformats.org/officeDocument/2006/relationships/tags" Target="../tags/tag100.xml"/><Relationship Id="rId6" Type="http://schemas.openxmlformats.org/officeDocument/2006/relationships/tags" Target="../tags/tag99.xml"/><Relationship Id="rId5" Type="http://schemas.openxmlformats.org/officeDocument/2006/relationships/tags" Target="../tags/tag98.xml"/><Relationship Id="rId4" Type="http://schemas.openxmlformats.org/officeDocument/2006/relationships/tags" Target="../tags/tag97.xml"/><Relationship Id="rId3" Type="http://schemas.openxmlformats.org/officeDocument/2006/relationships/tags" Target="../tags/tag96.xml"/><Relationship Id="rId27" Type="http://schemas.openxmlformats.org/officeDocument/2006/relationships/notesSlide" Target="../notesSlides/notesSlide5.xml"/><Relationship Id="rId26" Type="http://schemas.openxmlformats.org/officeDocument/2006/relationships/slideLayout" Target="../slideLayouts/slideLayout12.xml"/><Relationship Id="rId25" Type="http://schemas.openxmlformats.org/officeDocument/2006/relationships/tags" Target="../tags/tag118.xml"/><Relationship Id="rId24" Type="http://schemas.openxmlformats.org/officeDocument/2006/relationships/tags" Target="../tags/tag117.xml"/><Relationship Id="rId23" Type="http://schemas.openxmlformats.org/officeDocument/2006/relationships/tags" Target="../tags/tag116.xml"/><Relationship Id="rId22" Type="http://schemas.openxmlformats.org/officeDocument/2006/relationships/tags" Target="../tags/tag115.xml"/><Relationship Id="rId21" Type="http://schemas.openxmlformats.org/officeDocument/2006/relationships/tags" Target="../tags/tag114.xml"/><Relationship Id="rId20" Type="http://schemas.openxmlformats.org/officeDocument/2006/relationships/tags" Target="../tags/tag113.xml"/><Relationship Id="rId2" Type="http://schemas.openxmlformats.org/officeDocument/2006/relationships/tags" Target="../tags/tag95.xml"/><Relationship Id="rId19" Type="http://schemas.openxmlformats.org/officeDocument/2006/relationships/tags" Target="../tags/tag112.xml"/><Relationship Id="rId18" Type="http://schemas.openxmlformats.org/officeDocument/2006/relationships/tags" Target="../tags/tag111.xml"/><Relationship Id="rId17" Type="http://schemas.openxmlformats.org/officeDocument/2006/relationships/tags" Target="../tags/tag110.xml"/><Relationship Id="rId16" Type="http://schemas.openxmlformats.org/officeDocument/2006/relationships/tags" Target="../tags/tag109.xml"/><Relationship Id="rId15" Type="http://schemas.openxmlformats.org/officeDocument/2006/relationships/tags" Target="../tags/tag108.xml"/><Relationship Id="rId14" Type="http://schemas.openxmlformats.org/officeDocument/2006/relationships/tags" Target="../tags/tag107.xml"/><Relationship Id="rId13" Type="http://schemas.openxmlformats.org/officeDocument/2006/relationships/tags" Target="../tags/tag106.xml"/><Relationship Id="rId12" Type="http://schemas.openxmlformats.org/officeDocument/2006/relationships/tags" Target="../tags/tag105.xml"/><Relationship Id="rId11" Type="http://schemas.openxmlformats.org/officeDocument/2006/relationships/tags" Target="../tags/tag104.xml"/><Relationship Id="rId10" Type="http://schemas.openxmlformats.org/officeDocument/2006/relationships/tags" Target="../tags/tag103.xml"/><Relationship Id="rId1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6.xml"/><Relationship Id="rId6" Type="http://schemas.openxmlformats.org/officeDocument/2006/relationships/slideLayout" Target="../slideLayouts/slideLayout12.xml"/><Relationship Id="rId5" Type="http://schemas.openxmlformats.org/officeDocument/2006/relationships/image" Target="../media/image2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4.jpeg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4.jpe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126.xml"/><Relationship Id="rId8" Type="http://schemas.openxmlformats.org/officeDocument/2006/relationships/tags" Target="../tags/tag125.xml"/><Relationship Id="rId7" Type="http://schemas.openxmlformats.org/officeDocument/2006/relationships/tags" Target="../tags/tag124.xml"/><Relationship Id="rId6" Type="http://schemas.openxmlformats.org/officeDocument/2006/relationships/tags" Target="../tags/tag123.xml"/><Relationship Id="rId5" Type="http://schemas.openxmlformats.org/officeDocument/2006/relationships/tags" Target="../tags/tag122.xml"/><Relationship Id="rId4" Type="http://schemas.openxmlformats.org/officeDocument/2006/relationships/tags" Target="../tags/tag121.xml"/><Relationship Id="rId3" Type="http://schemas.openxmlformats.org/officeDocument/2006/relationships/tags" Target="../tags/tag120.xml"/><Relationship Id="rId2" Type="http://schemas.openxmlformats.org/officeDocument/2006/relationships/tags" Target="../tags/tag119.xml"/><Relationship Id="rId15" Type="http://schemas.openxmlformats.org/officeDocument/2006/relationships/notesSlide" Target="../notesSlides/notesSlide8.xml"/><Relationship Id="rId14" Type="http://schemas.openxmlformats.org/officeDocument/2006/relationships/slideLayout" Target="../slideLayouts/slideLayout12.xml"/><Relationship Id="rId13" Type="http://schemas.openxmlformats.org/officeDocument/2006/relationships/image" Target="../media/image15.png"/><Relationship Id="rId12" Type="http://schemas.openxmlformats.org/officeDocument/2006/relationships/image" Target="../media/image14.png"/><Relationship Id="rId11" Type="http://schemas.openxmlformats.org/officeDocument/2006/relationships/image" Target="../media/image13.png"/><Relationship Id="rId10" Type="http://schemas.openxmlformats.org/officeDocument/2006/relationships/tags" Target="../tags/tag127.xml"/><Relationship Id="rId1" Type="http://schemas.openxmlformats.org/officeDocument/2006/relationships/image" Target="../media/image4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5-17:31:03-d2tarltnfo2stf9djk2g.png"/>
          <p:cNvPicPr>
            <a:picLocks noChangeAspect="1"/>
          </p:cNvPicPr>
          <p:nvPr/>
        </p:nvPicPr>
        <p:blipFill>
          <a:blip r:embed="rId1"/>
          <a:srcRect l="11651" t="6196" r="5498" b="958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626745" y="6151880"/>
            <a:ext cx="4345305" cy="331470"/>
          </a:xfrm>
          <a:prstGeom prst="rect">
            <a:avLst/>
          </a:prstGeom>
          <a:solidFill>
            <a:srgbClr val="000000">
              <a:alpha val="0"/>
            </a:srgbClr>
          </a:solidFill>
        </p:spPr>
      </p:sp>
      <p:sp>
        <p:nvSpPr>
          <p:cNvPr id="4" name="Text 1"/>
          <p:cNvSpPr/>
          <p:nvPr/>
        </p:nvSpPr>
        <p:spPr>
          <a:xfrm>
            <a:off x="626745" y="6151880"/>
            <a:ext cx="4345305" cy="331470"/>
          </a:xfrm>
          <a:prstGeom prst="rect">
            <a:avLst/>
          </a:prstGeom>
          <a:noFill/>
        </p:spPr>
        <p:txBody>
          <a:bodyPr wrap="square" lIns="45720" tIns="91440" rIns="91440" bIns="45720" rtlCol="0" anchor="t"/>
          <a:lstStyle/>
          <a:p>
            <a:pPr>
              <a:lnSpc>
                <a:spcPct val="90000"/>
              </a:lnSpc>
            </a:pPr>
            <a:r>
              <a:rPr lang="en-US" sz="1600" dirty="0">
                <a:solidFill>
                  <a:srgbClr val="000000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Reporter：Group 1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7211695" y="6116955"/>
            <a:ext cx="4448810" cy="366395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algn="r">
              <a:lnSpc>
                <a:spcPct val="90000"/>
              </a:lnSpc>
            </a:pPr>
            <a:r>
              <a:rPr lang="en-US" sz="1600" dirty="0">
                <a:solidFill>
                  <a:srgbClr val="000000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date：2025/12/5</a:t>
            </a:r>
            <a:endParaRPr lang="en-US" sz="1600" dirty="0"/>
          </a:p>
        </p:txBody>
      </p:sp>
      <p:sp>
        <p:nvSpPr>
          <p:cNvPr id="6" name="Shape 3"/>
          <p:cNvSpPr/>
          <p:nvPr/>
        </p:nvSpPr>
        <p:spPr>
          <a:xfrm>
            <a:off x="11450859" y="428881"/>
            <a:ext cx="209306" cy="42231"/>
          </a:xfrm>
          <a:prstGeom prst="rect">
            <a:avLst/>
          </a:prstGeom>
          <a:solidFill>
            <a:srgbClr val="000000"/>
          </a:solidFill>
          <a:ln w="19050">
            <a:solidFill>
              <a:srgbClr val="000000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11450859" y="428881"/>
            <a:ext cx="209306" cy="42231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11450859" y="525855"/>
            <a:ext cx="209306" cy="42231"/>
          </a:xfrm>
          <a:prstGeom prst="rect">
            <a:avLst/>
          </a:prstGeom>
          <a:solidFill>
            <a:srgbClr val="000000"/>
          </a:solidFill>
          <a:ln w="19050">
            <a:solidFill>
              <a:srgbClr val="000000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1450859" y="525855"/>
            <a:ext cx="209306" cy="42231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11450859" y="622829"/>
            <a:ext cx="209306" cy="42231"/>
          </a:xfrm>
          <a:prstGeom prst="rect">
            <a:avLst/>
          </a:prstGeom>
          <a:solidFill>
            <a:srgbClr val="000000"/>
          </a:solidFill>
          <a:ln w="19050">
            <a:solidFill>
              <a:srgbClr val="000000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1450859" y="622829"/>
            <a:ext cx="209306" cy="42231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2573577" y="6299546"/>
            <a:ext cx="7044690" cy="0"/>
          </a:xfrm>
          <a:prstGeom prst="straightConnector1">
            <a:avLst/>
          </a:prstGeom>
          <a:noFill/>
          <a:ln w="9525">
            <a:solidFill>
              <a:srgbClr val="000000">
                <a:alpha val="21961"/>
              </a:srgbClr>
            </a:solidFill>
            <a:prstDash val="solid"/>
            <a:headEnd type="none"/>
            <a:tailEnd type="none"/>
          </a:ln>
        </p:spPr>
      </p:sp>
      <p:pic>
        <p:nvPicPr>
          <p:cNvPr id="13" name="Image 1" descr="https://kimi-img.moonshot.cn/pub/slides/slides_tmpl/image/25-09-05-17:30:59-d2tarktnfo2stf9djjsg.png"/>
          <p:cNvPicPr>
            <a:picLocks noChangeAspect="1"/>
          </p:cNvPicPr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 rot="16200000">
            <a:off x="1188085" y="102870"/>
            <a:ext cx="262890" cy="1170305"/>
          </a:xfrm>
          <a:prstGeom prst="rect">
            <a:avLst/>
          </a:prstGeom>
        </p:spPr>
      </p:pic>
      <p:sp>
        <p:nvSpPr>
          <p:cNvPr id="14" name="Text 10"/>
          <p:cNvSpPr/>
          <p:nvPr/>
        </p:nvSpPr>
        <p:spPr>
          <a:xfrm>
            <a:off x="626745" y="1071880"/>
            <a:ext cx="6378575" cy="255333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Intelligent Warehouse Simulator ——</a:t>
            </a:r>
            <a:endParaRPr lang="en-US" sz="40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MiSans" panose="00000500000000000000" pitchFamily="34" charset="-122"/>
              <a:ea typeface="MiSans" panose="00000500000000000000" pitchFamily="34" charset="-122"/>
              <a:cs typeface="MiSans" panose="00000500000000000000" pitchFamily="34" charset="-120"/>
            </a:endParaRPr>
          </a:p>
          <a:p>
            <a:pPr>
              <a:lnSpc>
                <a:spcPct val="100000"/>
              </a:lnSpc>
            </a:pPr>
            <a:r>
              <a:rPr lang="en-US" sz="4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Full-Stack Collaborative Development Guide</a:t>
            </a:r>
            <a:endParaRPr lang="en-US" sz="40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MiSans" panose="00000500000000000000" pitchFamily="34" charset="-122"/>
              <a:ea typeface="MiSans" panose="00000500000000000000" pitchFamily="34" charset="-122"/>
              <a:cs typeface="MiSans" panose="00000500000000000000" pitchFamily="34" charset="-120"/>
            </a:endParaRPr>
          </a:p>
        </p:txBody>
      </p:sp>
      <p:pic>
        <p:nvPicPr>
          <p:cNvPr id="15" name="Image 2" descr="https://kimi-img.moonshot.cn/pub/slides/slides_tmpl/image/25-09-05-17:30:59-d2tarktnfo2stf9djjt0.png"/>
          <p:cNvPicPr>
            <a:picLocks noChangeAspect="1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909594" y="4470400"/>
            <a:ext cx="780106" cy="820784"/>
          </a:xfrm>
          <a:prstGeom prst="rect">
            <a:avLst/>
          </a:prstGeom>
        </p:spPr>
      </p:pic>
      <p:sp>
        <p:nvSpPr>
          <p:cNvPr id="16" name="Shape 11"/>
          <p:cNvSpPr/>
          <p:nvPr/>
        </p:nvSpPr>
        <p:spPr>
          <a:xfrm>
            <a:off x="734695" y="5018515"/>
            <a:ext cx="1131570" cy="815230"/>
          </a:xfrm>
          <a:prstGeom prst="trapezoid">
            <a:avLst>
              <a:gd name="adj" fmla="val 26039"/>
            </a:avLst>
          </a:prstGeom>
          <a:gradFill flip="none" rotWithShape="1">
            <a:gsLst>
              <a:gs pos="0">
                <a:srgbClr val="577FD2">
                  <a:alpha val="21000"/>
                </a:srgbClr>
              </a:gs>
              <a:gs pos="27000">
                <a:srgbClr val="577FD2">
                  <a:alpha val="21000"/>
                </a:srgbClr>
              </a:gs>
              <a:gs pos="68000">
                <a:srgbClr val="F3F7FA">
                  <a:alpha val="0"/>
                </a:srgbClr>
              </a:gs>
              <a:gs pos="100000">
                <a:srgbClr val="F3F7FA">
                  <a:alpha val="0"/>
                </a:srgbClr>
              </a:gs>
            </a:gsLst>
            <a:lin ang="5400000" scaled="1"/>
          </a:gradFill>
        </p:spPr>
      </p:sp>
      <p:sp>
        <p:nvSpPr>
          <p:cNvPr id="17" name="Text 12"/>
          <p:cNvSpPr/>
          <p:nvPr/>
        </p:nvSpPr>
        <p:spPr>
          <a:xfrm>
            <a:off x="734695" y="5018515"/>
            <a:ext cx="1131570" cy="81523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5-17:31:01-d2tarldnfo2stf9djk00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-78740" y="372110"/>
            <a:ext cx="6679565" cy="457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altLang="zh-CN" sz="4000" b="1" dirty="0">
                <a:solidFill>
                  <a:srgbClr val="4A90E2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Implementation Details</a:t>
            </a:r>
            <a:endParaRPr lang="en-US" altLang="zh-CN" sz="4000" b="1" dirty="0">
              <a:solidFill>
                <a:srgbClr val="4A90E2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</a:endParaRPr>
          </a:p>
        </p:txBody>
      </p:sp>
      <p:sp>
        <p:nvSpPr>
          <p:cNvPr id="4" name="Shape 1"/>
          <p:cNvSpPr/>
          <p:nvPr>
            <p:custDataLst>
              <p:tags r:id="rId2"/>
            </p:custDataLst>
          </p:nvPr>
        </p:nvSpPr>
        <p:spPr>
          <a:xfrm>
            <a:off x="1060450" y="1289050"/>
            <a:ext cx="0" cy="1016000"/>
          </a:xfrm>
          <a:prstGeom prst="line">
            <a:avLst/>
          </a:prstGeom>
          <a:noFill/>
          <a:ln w="50800">
            <a:solidFill>
              <a:srgbClr val="4A90E2"/>
            </a:solidFill>
            <a:prstDash val="solid"/>
            <a:headEnd type="none"/>
            <a:tailEnd type="none"/>
          </a:ln>
        </p:spPr>
      </p:sp>
      <p:sp>
        <p:nvSpPr>
          <p:cNvPr id="5" name="Shape 2"/>
          <p:cNvSpPr/>
          <p:nvPr>
            <p:custDataLst>
              <p:tags r:id="rId3"/>
            </p:custDataLst>
          </p:nvPr>
        </p:nvSpPr>
        <p:spPr>
          <a:xfrm>
            <a:off x="1060450" y="1296035"/>
            <a:ext cx="5377180" cy="1016000"/>
          </a:xfrm>
          <a:custGeom>
            <a:avLst/>
            <a:gdLst/>
            <a:ahLst/>
            <a:cxnLst/>
            <a:rect l="l" t="t" r="r" b="b"/>
            <a:pathLst>
              <a:path w="3708400" h="1016000">
                <a:moveTo>
                  <a:pt x="0" y="0"/>
                </a:moveTo>
                <a:lnTo>
                  <a:pt x="3606800" y="0"/>
                </a:lnTo>
                <a:cubicBezTo>
                  <a:pt x="3662875" y="0"/>
                  <a:pt x="3708400" y="45525"/>
                  <a:pt x="3708400" y="101600"/>
                </a:cubicBezTo>
                <a:lnTo>
                  <a:pt x="3708400" y="914400"/>
                </a:lnTo>
                <a:cubicBezTo>
                  <a:pt x="3708400" y="970475"/>
                  <a:pt x="3662875" y="1016000"/>
                  <a:pt x="3606800" y="1016000"/>
                </a:cubicBezTo>
                <a:lnTo>
                  <a:pt x="0" y="1016000"/>
                </a:lnTo>
                <a:lnTo>
                  <a:pt x="0" y="0"/>
                </a:lnTo>
                <a:close/>
              </a:path>
            </a:pathLst>
          </a:custGeom>
          <a:solidFill>
            <a:srgbClr val="ADD8E6">
              <a:alpha val="30196"/>
            </a:srgbClr>
          </a:solidFill>
        </p:spPr>
      </p:sp>
      <p:sp>
        <p:nvSpPr>
          <p:cNvPr id="8" name="Shape 5"/>
          <p:cNvSpPr/>
          <p:nvPr>
            <p:custDataLst>
              <p:tags r:id="rId4"/>
            </p:custDataLst>
          </p:nvPr>
        </p:nvSpPr>
        <p:spPr>
          <a:xfrm>
            <a:off x="1060450" y="2921000"/>
            <a:ext cx="0" cy="1016000"/>
          </a:xfrm>
          <a:prstGeom prst="line">
            <a:avLst/>
          </a:prstGeom>
          <a:noFill/>
          <a:ln w="50800">
            <a:solidFill>
              <a:srgbClr val="4A90E2"/>
            </a:solidFill>
            <a:prstDash val="solid"/>
            <a:headEnd type="none"/>
            <a:tailEnd type="none"/>
          </a:ln>
        </p:spPr>
      </p:sp>
      <p:sp>
        <p:nvSpPr>
          <p:cNvPr id="9" name="Shape 6"/>
          <p:cNvSpPr/>
          <p:nvPr>
            <p:custDataLst>
              <p:tags r:id="rId5"/>
            </p:custDataLst>
          </p:nvPr>
        </p:nvSpPr>
        <p:spPr>
          <a:xfrm>
            <a:off x="1097915" y="2925445"/>
            <a:ext cx="5339715" cy="1016000"/>
          </a:xfrm>
          <a:custGeom>
            <a:avLst/>
            <a:gdLst/>
            <a:ahLst/>
            <a:cxnLst/>
            <a:rect l="l" t="t" r="r" b="b"/>
            <a:pathLst>
              <a:path w="3708400" h="1016000">
                <a:moveTo>
                  <a:pt x="0" y="0"/>
                </a:moveTo>
                <a:lnTo>
                  <a:pt x="3606800" y="0"/>
                </a:lnTo>
                <a:cubicBezTo>
                  <a:pt x="3662875" y="0"/>
                  <a:pt x="3708400" y="45525"/>
                  <a:pt x="3708400" y="101600"/>
                </a:cubicBezTo>
                <a:lnTo>
                  <a:pt x="3708400" y="914400"/>
                </a:lnTo>
                <a:cubicBezTo>
                  <a:pt x="3708400" y="970475"/>
                  <a:pt x="3662875" y="1016000"/>
                  <a:pt x="3606800" y="1016000"/>
                </a:cubicBezTo>
                <a:lnTo>
                  <a:pt x="0" y="1016000"/>
                </a:lnTo>
                <a:lnTo>
                  <a:pt x="0" y="0"/>
                </a:lnTo>
                <a:close/>
              </a:path>
            </a:pathLst>
          </a:custGeom>
          <a:solidFill>
            <a:srgbClr val="ADD8E6">
              <a:alpha val="30196"/>
            </a:srgbClr>
          </a:solidFill>
        </p:spPr>
      </p:sp>
      <p:sp>
        <p:nvSpPr>
          <p:cNvPr id="16" name="Shape 13"/>
          <p:cNvSpPr/>
          <p:nvPr>
            <p:custDataLst>
              <p:tags r:id="rId6"/>
            </p:custDataLst>
          </p:nvPr>
        </p:nvSpPr>
        <p:spPr>
          <a:xfrm>
            <a:off x="1060450" y="4576445"/>
            <a:ext cx="0" cy="1016000"/>
          </a:xfrm>
          <a:prstGeom prst="line">
            <a:avLst/>
          </a:prstGeom>
          <a:noFill/>
          <a:ln w="50800">
            <a:solidFill>
              <a:srgbClr val="4A90E2"/>
            </a:solidFill>
            <a:prstDash val="solid"/>
            <a:headEnd type="none"/>
            <a:tailEnd type="none"/>
          </a:ln>
        </p:spPr>
      </p:sp>
      <p:sp>
        <p:nvSpPr>
          <p:cNvPr id="17" name="Shape 14"/>
          <p:cNvSpPr/>
          <p:nvPr>
            <p:custDataLst>
              <p:tags r:id="rId7"/>
            </p:custDataLst>
          </p:nvPr>
        </p:nvSpPr>
        <p:spPr>
          <a:xfrm>
            <a:off x="1097915" y="4554855"/>
            <a:ext cx="5376545" cy="1016000"/>
          </a:xfrm>
          <a:custGeom>
            <a:avLst/>
            <a:gdLst/>
            <a:ahLst/>
            <a:cxnLst/>
            <a:rect l="l" t="t" r="r" b="b"/>
            <a:pathLst>
              <a:path w="3708400" h="1016000">
                <a:moveTo>
                  <a:pt x="0" y="0"/>
                </a:moveTo>
                <a:lnTo>
                  <a:pt x="3606800" y="0"/>
                </a:lnTo>
                <a:cubicBezTo>
                  <a:pt x="3662875" y="0"/>
                  <a:pt x="3708400" y="45525"/>
                  <a:pt x="3708400" y="101600"/>
                </a:cubicBezTo>
                <a:lnTo>
                  <a:pt x="3708400" y="914400"/>
                </a:lnTo>
                <a:cubicBezTo>
                  <a:pt x="3708400" y="970475"/>
                  <a:pt x="3662875" y="1016000"/>
                  <a:pt x="3606800" y="1016000"/>
                </a:cubicBezTo>
                <a:lnTo>
                  <a:pt x="0" y="1016000"/>
                </a:lnTo>
                <a:lnTo>
                  <a:pt x="0" y="0"/>
                </a:lnTo>
                <a:close/>
              </a:path>
            </a:pathLst>
          </a:custGeom>
          <a:solidFill>
            <a:srgbClr val="ADD8E6">
              <a:alpha val="30196"/>
            </a:srgbClr>
          </a:solidFill>
        </p:spPr>
      </p:sp>
      <p:sp>
        <p:nvSpPr>
          <p:cNvPr id="6" name="Text 3"/>
          <p:cNvSpPr/>
          <p:nvPr>
            <p:custDataLst>
              <p:tags r:id="rId8"/>
            </p:custDataLst>
          </p:nvPr>
        </p:nvSpPr>
        <p:spPr>
          <a:xfrm>
            <a:off x="1227455" y="1572895"/>
            <a:ext cx="4934585" cy="46228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285750" indent="-285750">
              <a:lnSpc>
                <a:spcPct val="130000"/>
              </a:lnSpc>
              <a:buFont typeface="Wingdings" panose="05000000000000000000" charset="0"/>
              <a:buChar char="p"/>
            </a:pPr>
            <a:r>
              <a:rPr lang="en-US" altLang="zh-CN" sz="1800" b="1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Tech Stack: Rust + Serde + Pathfinding Crate</a:t>
            </a:r>
            <a:endParaRPr lang="en-US" altLang="zh-CN" sz="1800" b="1" dirty="0">
              <a:solidFill>
                <a:srgbClr val="333333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</a:endParaRPr>
          </a:p>
        </p:txBody>
      </p:sp>
      <p:sp>
        <p:nvSpPr>
          <p:cNvPr id="7" name="Text 3"/>
          <p:cNvSpPr/>
          <p:nvPr>
            <p:custDataLst>
              <p:tags r:id="rId9"/>
            </p:custDataLst>
          </p:nvPr>
        </p:nvSpPr>
        <p:spPr>
          <a:xfrm>
            <a:off x="1227455" y="3202305"/>
            <a:ext cx="4934585" cy="46228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285750" indent="-285750">
              <a:lnSpc>
                <a:spcPct val="130000"/>
              </a:lnSpc>
              <a:buFont typeface="Wingdings" panose="05000000000000000000" charset="0"/>
              <a:buChar char="p"/>
            </a:pPr>
            <a:r>
              <a:rPr lang="en-US" altLang="zh-CN" sz="1800" b="1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Key Params: dt=0.016s, Max Vel=2 grid/s</a:t>
            </a:r>
            <a:endParaRPr lang="en-US" altLang="zh-CN" sz="1800" b="1" dirty="0">
              <a:solidFill>
                <a:srgbClr val="333333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</a:endParaRPr>
          </a:p>
        </p:txBody>
      </p:sp>
      <p:sp>
        <p:nvSpPr>
          <p:cNvPr id="10" name="Text 3"/>
          <p:cNvSpPr/>
          <p:nvPr>
            <p:custDataLst>
              <p:tags r:id="rId10"/>
            </p:custDataLst>
          </p:nvPr>
        </p:nvSpPr>
        <p:spPr>
          <a:xfrm>
            <a:off x="1148080" y="4831715"/>
            <a:ext cx="5452745" cy="46228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285750" indent="-285750">
              <a:lnSpc>
                <a:spcPct val="130000"/>
              </a:lnSpc>
              <a:buFont typeface="Wingdings" panose="05000000000000000000" charset="0"/>
              <a:buChar char="p"/>
            </a:pPr>
            <a:r>
              <a:rPr lang="en-US" altLang="zh-CN" sz="1800" b="1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Features: Multi-robot collision, A* path support</a:t>
            </a:r>
            <a:endParaRPr lang="en-US" altLang="zh-CN" sz="1800" b="1" dirty="0">
              <a:solidFill>
                <a:srgbClr val="333333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</a:endParaRPr>
          </a:p>
        </p:txBody>
      </p:sp>
      <p:pic>
        <p:nvPicPr>
          <p:cNvPr id="11" name="图片 10" descr="一夜完成子任务 1 (1)"/>
          <p:cNvPicPr>
            <a:picLocks noChangeAspect="1"/>
          </p:cNvPicPr>
          <p:nvPr/>
        </p:nvPicPr>
        <p:blipFill>
          <a:blip r:embed="rId11"/>
          <a:srcRect t="12916" b="15477"/>
          <a:stretch>
            <a:fillRect/>
          </a:stretch>
        </p:blipFill>
        <p:spPr>
          <a:xfrm>
            <a:off x="6741160" y="84455"/>
            <a:ext cx="4274820" cy="2770505"/>
          </a:xfrm>
          <a:prstGeom prst="rect">
            <a:avLst/>
          </a:prstGeom>
        </p:spPr>
      </p:pic>
      <p:pic>
        <p:nvPicPr>
          <p:cNvPr id="14" name="图片 13" descr="一夜完成子任务 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41160" y="2921000"/>
            <a:ext cx="4274820" cy="38195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5-17:31:01-d2tarldnfo2stf9djk00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-142875" y="153035"/>
            <a:ext cx="4930775" cy="457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altLang="zh-CN" sz="4000" b="1" dirty="0">
                <a:solidFill>
                  <a:srgbClr val="4A90E2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Demo Plan</a:t>
            </a:r>
            <a:endParaRPr lang="en-US" altLang="zh-CN" sz="4000" b="1" dirty="0">
              <a:solidFill>
                <a:srgbClr val="4A90E2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</a:endParaRPr>
          </a:p>
        </p:txBody>
      </p:sp>
      <p:sp>
        <p:nvSpPr>
          <p:cNvPr id="4" name="Shape 1"/>
          <p:cNvSpPr/>
          <p:nvPr>
            <p:custDataLst>
              <p:tags r:id="rId2"/>
            </p:custDataLst>
          </p:nvPr>
        </p:nvSpPr>
        <p:spPr>
          <a:xfrm>
            <a:off x="323215" y="837565"/>
            <a:ext cx="0" cy="1016000"/>
          </a:xfrm>
          <a:prstGeom prst="line">
            <a:avLst/>
          </a:prstGeom>
          <a:noFill/>
          <a:ln w="50800">
            <a:solidFill>
              <a:srgbClr val="4A90E2"/>
            </a:solidFill>
            <a:prstDash val="solid"/>
            <a:headEnd type="none"/>
            <a:tailEnd type="none"/>
          </a:ln>
        </p:spPr>
      </p:sp>
      <p:sp>
        <p:nvSpPr>
          <p:cNvPr id="5" name="Shape 2"/>
          <p:cNvSpPr/>
          <p:nvPr>
            <p:custDataLst>
              <p:tags r:id="rId3"/>
            </p:custDataLst>
          </p:nvPr>
        </p:nvSpPr>
        <p:spPr>
          <a:xfrm>
            <a:off x="323215" y="849630"/>
            <a:ext cx="5184775" cy="1016000"/>
          </a:xfrm>
          <a:custGeom>
            <a:avLst/>
            <a:gdLst/>
            <a:ahLst/>
            <a:cxnLst/>
            <a:rect l="l" t="t" r="r" b="b"/>
            <a:pathLst>
              <a:path w="3708400" h="1016000">
                <a:moveTo>
                  <a:pt x="0" y="0"/>
                </a:moveTo>
                <a:lnTo>
                  <a:pt x="3606800" y="0"/>
                </a:lnTo>
                <a:cubicBezTo>
                  <a:pt x="3662875" y="0"/>
                  <a:pt x="3708400" y="45525"/>
                  <a:pt x="3708400" y="101600"/>
                </a:cubicBezTo>
                <a:lnTo>
                  <a:pt x="3708400" y="914400"/>
                </a:lnTo>
                <a:cubicBezTo>
                  <a:pt x="3708400" y="970475"/>
                  <a:pt x="3662875" y="1016000"/>
                  <a:pt x="3606800" y="1016000"/>
                </a:cubicBezTo>
                <a:lnTo>
                  <a:pt x="0" y="1016000"/>
                </a:lnTo>
                <a:lnTo>
                  <a:pt x="0" y="0"/>
                </a:lnTo>
                <a:close/>
              </a:path>
            </a:pathLst>
          </a:custGeom>
          <a:solidFill>
            <a:srgbClr val="ADD8E6">
              <a:alpha val="30196"/>
            </a:srgbClr>
          </a:solidFill>
        </p:spPr>
      </p:sp>
      <p:sp>
        <p:nvSpPr>
          <p:cNvPr id="8" name="Shape 5"/>
          <p:cNvSpPr/>
          <p:nvPr>
            <p:custDataLst>
              <p:tags r:id="rId4"/>
            </p:custDataLst>
          </p:nvPr>
        </p:nvSpPr>
        <p:spPr>
          <a:xfrm>
            <a:off x="323215" y="2345055"/>
            <a:ext cx="0" cy="1016000"/>
          </a:xfrm>
          <a:prstGeom prst="line">
            <a:avLst/>
          </a:prstGeom>
          <a:noFill/>
          <a:ln w="50800">
            <a:solidFill>
              <a:srgbClr val="4A90E2"/>
            </a:solidFill>
            <a:prstDash val="solid"/>
            <a:headEnd type="none"/>
            <a:tailEnd type="none"/>
          </a:ln>
        </p:spPr>
      </p:sp>
      <p:sp>
        <p:nvSpPr>
          <p:cNvPr id="9" name="Shape 6"/>
          <p:cNvSpPr/>
          <p:nvPr>
            <p:custDataLst>
              <p:tags r:id="rId5"/>
            </p:custDataLst>
          </p:nvPr>
        </p:nvSpPr>
        <p:spPr>
          <a:xfrm>
            <a:off x="360680" y="2345055"/>
            <a:ext cx="5184775" cy="1022350"/>
          </a:xfrm>
          <a:custGeom>
            <a:avLst/>
            <a:gdLst/>
            <a:ahLst/>
            <a:cxnLst/>
            <a:rect l="l" t="t" r="r" b="b"/>
            <a:pathLst>
              <a:path w="3708400" h="1016000">
                <a:moveTo>
                  <a:pt x="0" y="0"/>
                </a:moveTo>
                <a:lnTo>
                  <a:pt x="3606800" y="0"/>
                </a:lnTo>
                <a:cubicBezTo>
                  <a:pt x="3662875" y="0"/>
                  <a:pt x="3708400" y="45525"/>
                  <a:pt x="3708400" y="101600"/>
                </a:cubicBezTo>
                <a:lnTo>
                  <a:pt x="3708400" y="914400"/>
                </a:lnTo>
                <a:cubicBezTo>
                  <a:pt x="3708400" y="970475"/>
                  <a:pt x="3662875" y="1016000"/>
                  <a:pt x="3606800" y="1016000"/>
                </a:cubicBezTo>
                <a:lnTo>
                  <a:pt x="0" y="1016000"/>
                </a:lnTo>
                <a:lnTo>
                  <a:pt x="0" y="0"/>
                </a:lnTo>
                <a:close/>
              </a:path>
            </a:pathLst>
          </a:custGeom>
          <a:solidFill>
            <a:srgbClr val="ADD8E6">
              <a:alpha val="30196"/>
            </a:srgbClr>
          </a:solidFill>
        </p:spPr>
      </p:sp>
      <p:sp>
        <p:nvSpPr>
          <p:cNvPr id="12" name="Shape 9"/>
          <p:cNvSpPr/>
          <p:nvPr>
            <p:custDataLst>
              <p:tags r:id="rId6"/>
            </p:custDataLst>
          </p:nvPr>
        </p:nvSpPr>
        <p:spPr>
          <a:xfrm>
            <a:off x="323215" y="5376545"/>
            <a:ext cx="0" cy="1016000"/>
          </a:xfrm>
          <a:prstGeom prst="line">
            <a:avLst/>
          </a:prstGeom>
          <a:noFill/>
          <a:ln w="50800">
            <a:solidFill>
              <a:srgbClr val="4A90E2"/>
            </a:solidFill>
            <a:prstDash val="solid"/>
            <a:headEnd type="none"/>
            <a:tailEnd type="none"/>
          </a:ln>
        </p:spPr>
      </p:sp>
      <p:sp>
        <p:nvSpPr>
          <p:cNvPr id="13" name="Shape 10"/>
          <p:cNvSpPr/>
          <p:nvPr>
            <p:custDataLst>
              <p:tags r:id="rId7"/>
            </p:custDataLst>
          </p:nvPr>
        </p:nvSpPr>
        <p:spPr>
          <a:xfrm>
            <a:off x="323215" y="5376545"/>
            <a:ext cx="5184775" cy="1016000"/>
          </a:xfrm>
          <a:custGeom>
            <a:avLst/>
            <a:gdLst/>
            <a:ahLst/>
            <a:cxnLst/>
            <a:rect l="l" t="t" r="r" b="b"/>
            <a:pathLst>
              <a:path w="3708400" h="1016000">
                <a:moveTo>
                  <a:pt x="0" y="0"/>
                </a:moveTo>
                <a:lnTo>
                  <a:pt x="3606800" y="0"/>
                </a:lnTo>
                <a:cubicBezTo>
                  <a:pt x="3662875" y="0"/>
                  <a:pt x="3708400" y="45525"/>
                  <a:pt x="3708400" y="101600"/>
                </a:cubicBezTo>
                <a:lnTo>
                  <a:pt x="3708400" y="914400"/>
                </a:lnTo>
                <a:cubicBezTo>
                  <a:pt x="3708400" y="970475"/>
                  <a:pt x="3662875" y="1016000"/>
                  <a:pt x="3606800" y="1016000"/>
                </a:cubicBezTo>
                <a:lnTo>
                  <a:pt x="0" y="1016000"/>
                </a:lnTo>
                <a:lnTo>
                  <a:pt x="0" y="0"/>
                </a:lnTo>
                <a:close/>
              </a:path>
            </a:pathLst>
          </a:custGeom>
          <a:solidFill>
            <a:srgbClr val="ADD8E6">
              <a:alpha val="30196"/>
            </a:srgbClr>
          </a:solidFill>
        </p:spPr>
      </p:sp>
      <p:sp>
        <p:nvSpPr>
          <p:cNvPr id="16" name="Shape 13"/>
          <p:cNvSpPr/>
          <p:nvPr>
            <p:custDataLst>
              <p:tags r:id="rId8"/>
            </p:custDataLst>
          </p:nvPr>
        </p:nvSpPr>
        <p:spPr>
          <a:xfrm>
            <a:off x="323215" y="3887470"/>
            <a:ext cx="0" cy="1016000"/>
          </a:xfrm>
          <a:prstGeom prst="line">
            <a:avLst/>
          </a:prstGeom>
          <a:noFill/>
          <a:ln w="50800">
            <a:solidFill>
              <a:srgbClr val="4A90E2"/>
            </a:solidFill>
            <a:prstDash val="solid"/>
            <a:headEnd type="none"/>
            <a:tailEnd type="none"/>
          </a:ln>
        </p:spPr>
      </p:sp>
      <p:sp>
        <p:nvSpPr>
          <p:cNvPr id="17" name="Shape 14"/>
          <p:cNvSpPr/>
          <p:nvPr>
            <p:custDataLst>
              <p:tags r:id="rId9"/>
            </p:custDataLst>
          </p:nvPr>
        </p:nvSpPr>
        <p:spPr>
          <a:xfrm>
            <a:off x="361315" y="3876675"/>
            <a:ext cx="5146675" cy="1016000"/>
          </a:xfrm>
          <a:custGeom>
            <a:avLst/>
            <a:gdLst/>
            <a:ahLst/>
            <a:cxnLst/>
            <a:rect l="l" t="t" r="r" b="b"/>
            <a:pathLst>
              <a:path w="3708400" h="1016000">
                <a:moveTo>
                  <a:pt x="0" y="0"/>
                </a:moveTo>
                <a:lnTo>
                  <a:pt x="3606800" y="0"/>
                </a:lnTo>
                <a:cubicBezTo>
                  <a:pt x="3662875" y="0"/>
                  <a:pt x="3708400" y="45525"/>
                  <a:pt x="3708400" y="101600"/>
                </a:cubicBezTo>
                <a:lnTo>
                  <a:pt x="3708400" y="914400"/>
                </a:lnTo>
                <a:cubicBezTo>
                  <a:pt x="3708400" y="970475"/>
                  <a:pt x="3662875" y="1016000"/>
                  <a:pt x="3606800" y="1016000"/>
                </a:cubicBezTo>
                <a:lnTo>
                  <a:pt x="0" y="1016000"/>
                </a:lnTo>
                <a:lnTo>
                  <a:pt x="0" y="0"/>
                </a:lnTo>
                <a:close/>
              </a:path>
            </a:pathLst>
          </a:custGeom>
          <a:solidFill>
            <a:srgbClr val="ADD8E6">
              <a:alpha val="30196"/>
            </a:srgbClr>
          </a:solidFill>
        </p:spPr>
      </p:sp>
      <p:sp>
        <p:nvSpPr>
          <p:cNvPr id="29" name="Text 3"/>
          <p:cNvSpPr/>
          <p:nvPr>
            <p:custDataLst>
              <p:tags r:id="rId10"/>
            </p:custDataLst>
          </p:nvPr>
        </p:nvSpPr>
        <p:spPr>
          <a:xfrm>
            <a:off x="448310" y="1054735"/>
            <a:ext cx="4934585" cy="46228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altLang="zh-CN" sz="1800" b="1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1. Show Grid Layout (15x15 with obstacles)</a:t>
            </a:r>
            <a:endParaRPr lang="en-US" altLang="zh-CN" sz="1800" b="1" dirty="0">
              <a:solidFill>
                <a:srgbClr val="333333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</a:endParaRPr>
          </a:p>
        </p:txBody>
      </p:sp>
      <p:sp>
        <p:nvSpPr>
          <p:cNvPr id="30" name="Text 3"/>
          <p:cNvSpPr/>
          <p:nvPr>
            <p:custDataLst>
              <p:tags r:id="rId11"/>
            </p:custDataLst>
          </p:nvPr>
        </p:nvSpPr>
        <p:spPr>
          <a:xfrm>
            <a:off x="448310" y="2578735"/>
            <a:ext cx="4934585" cy="46228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altLang="zh-CN" sz="1800" b="1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2. Run Simulation (2 robots navigating)</a:t>
            </a:r>
            <a:endParaRPr lang="en-US" altLang="zh-CN" sz="1800" b="1" dirty="0">
              <a:solidFill>
                <a:srgbClr val="333333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</a:endParaRPr>
          </a:p>
        </p:txBody>
      </p:sp>
      <p:sp>
        <p:nvSpPr>
          <p:cNvPr id="31" name="Text 3"/>
          <p:cNvSpPr/>
          <p:nvPr>
            <p:custDataLst>
              <p:tags r:id="rId12"/>
            </p:custDataLst>
          </p:nvPr>
        </p:nvSpPr>
        <p:spPr>
          <a:xfrm>
            <a:off x="448310" y="4153535"/>
            <a:ext cx="4934585" cy="46228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altLang="zh-CN" sz="1800" b="1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3. Display Trajectory Plot &amp; Logs</a:t>
            </a:r>
            <a:endParaRPr lang="en-US" altLang="zh-CN" sz="1800" b="1" dirty="0">
              <a:solidFill>
                <a:srgbClr val="333333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</a:endParaRPr>
          </a:p>
        </p:txBody>
      </p:sp>
      <p:sp>
        <p:nvSpPr>
          <p:cNvPr id="32" name="Text 3"/>
          <p:cNvSpPr/>
          <p:nvPr>
            <p:custDataLst>
              <p:tags r:id="rId13"/>
            </p:custDataLst>
          </p:nvPr>
        </p:nvSpPr>
        <p:spPr>
          <a:xfrm>
            <a:off x="448310" y="5728335"/>
            <a:ext cx="4934585" cy="46228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altLang="zh-CN" sz="1800" b="1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4. Show JSON State Snapshots</a:t>
            </a:r>
            <a:endParaRPr lang="en-US" altLang="zh-CN" sz="1800" b="1" dirty="0">
              <a:solidFill>
                <a:srgbClr val="333333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</a:endParaRPr>
          </a:p>
        </p:txBody>
      </p:sp>
      <p:pic>
        <p:nvPicPr>
          <p:cNvPr id="34" name="图片 33" descr="屏幕截图 2025-11-22 22403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583555" y="753745"/>
            <a:ext cx="6608445" cy="5745480"/>
          </a:xfrm>
          <a:prstGeom prst="rect">
            <a:avLst/>
          </a:prstGeom>
        </p:spPr>
      </p:pic>
      <p:cxnSp>
        <p:nvCxnSpPr>
          <p:cNvPr id="35" name="直接连接符 34"/>
          <p:cNvCxnSpPr/>
          <p:nvPr>
            <p:custDataLst>
              <p:tags r:id="rId15"/>
            </p:custDataLst>
          </p:nvPr>
        </p:nvCxnSpPr>
        <p:spPr>
          <a:xfrm>
            <a:off x="5583555" y="4678680"/>
            <a:ext cx="753110" cy="571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>
            <p:custDataLst>
              <p:tags r:id="rId16"/>
            </p:custDataLst>
          </p:nvPr>
        </p:nvCxnSpPr>
        <p:spPr>
          <a:xfrm>
            <a:off x="5583555" y="5050155"/>
            <a:ext cx="753110" cy="571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5-17:31:01-d2tarldnfo2stf9djk00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94995" y="153035"/>
            <a:ext cx="4930775" cy="457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altLang="zh-CN" sz="4000" b="1" dirty="0">
                <a:solidFill>
                  <a:srgbClr val="4A90E2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Value &amp; Conclusion</a:t>
            </a:r>
            <a:endParaRPr lang="en-US" altLang="zh-CN" sz="4000" b="1" dirty="0">
              <a:solidFill>
                <a:srgbClr val="4A90E2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</a:endParaRPr>
          </a:p>
        </p:txBody>
      </p:sp>
      <p:sp>
        <p:nvSpPr>
          <p:cNvPr id="4" name="Shape 1"/>
          <p:cNvSpPr/>
          <p:nvPr>
            <p:custDataLst>
              <p:tags r:id="rId2"/>
            </p:custDataLst>
          </p:nvPr>
        </p:nvSpPr>
        <p:spPr>
          <a:xfrm>
            <a:off x="1059815" y="760095"/>
            <a:ext cx="0" cy="1016000"/>
          </a:xfrm>
          <a:prstGeom prst="line">
            <a:avLst/>
          </a:prstGeom>
          <a:noFill/>
          <a:ln w="50800">
            <a:solidFill>
              <a:srgbClr val="4A90E2"/>
            </a:solidFill>
            <a:prstDash val="solid"/>
            <a:headEnd type="none"/>
            <a:tailEnd type="none"/>
          </a:ln>
        </p:spPr>
      </p:sp>
      <p:sp>
        <p:nvSpPr>
          <p:cNvPr id="5" name="Shape 2"/>
          <p:cNvSpPr/>
          <p:nvPr>
            <p:custDataLst>
              <p:tags r:id="rId3"/>
            </p:custDataLst>
          </p:nvPr>
        </p:nvSpPr>
        <p:spPr>
          <a:xfrm>
            <a:off x="1059815" y="760095"/>
            <a:ext cx="5184775" cy="1016000"/>
          </a:xfrm>
          <a:custGeom>
            <a:avLst/>
            <a:gdLst/>
            <a:ahLst/>
            <a:cxnLst/>
            <a:rect l="l" t="t" r="r" b="b"/>
            <a:pathLst>
              <a:path w="3708400" h="1016000">
                <a:moveTo>
                  <a:pt x="0" y="0"/>
                </a:moveTo>
                <a:lnTo>
                  <a:pt x="3606800" y="0"/>
                </a:lnTo>
                <a:cubicBezTo>
                  <a:pt x="3662875" y="0"/>
                  <a:pt x="3708400" y="45525"/>
                  <a:pt x="3708400" y="101600"/>
                </a:cubicBezTo>
                <a:lnTo>
                  <a:pt x="3708400" y="914400"/>
                </a:lnTo>
                <a:cubicBezTo>
                  <a:pt x="3708400" y="970475"/>
                  <a:pt x="3662875" y="1016000"/>
                  <a:pt x="3606800" y="1016000"/>
                </a:cubicBezTo>
                <a:lnTo>
                  <a:pt x="0" y="1016000"/>
                </a:lnTo>
                <a:lnTo>
                  <a:pt x="0" y="0"/>
                </a:lnTo>
                <a:close/>
              </a:path>
            </a:pathLst>
          </a:custGeom>
          <a:solidFill>
            <a:srgbClr val="ADD8E6">
              <a:alpha val="30196"/>
            </a:srgbClr>
          </a:solidFill>
        </p:spPr>
      </p:sp>
      <p:sp>
        <p:nvSpPr>
          <p:cNvPr id="8" name="Shape 5"/>
          <p:cNvSpPr/>
          <p:nvPr>
            <p:custDataLst>
              <p:tags r:id="rId4"/>
            </p:custDataLst>
          </p:nvPr>
        </p:nvSpPr>
        <p:spPr>
          <a:xfrm>
            <a:off x="1059815" y="2245360"/>
            <a:ext cx="0" cy="1016000"/>
          </a:xfrm>
          <a:prstGeom prst="line">
            <a:avLst/>
          </a:prstGeom>
          <a:noFill/>
          <a:ln w="50800">
            <a:solidFill>
              <a:srgbClr val="4A90E2"/>
            </a:solidFill>
            <a:prstDash val="solid"/>
            <a:headEnd type="none"/>
            <a:tailEnd type="none"/>
          </a:ln>
        </p:spPr>
      </p:sp>
      <p:sp>
        <p:nvSpPr>
          <p:cNvPr id="9" name="Shape 6"/>
          <p:cNvSpPr/>
          <p:nvPr>
            <p:custDataLst>
              <p:tags r:id="rId5"/>
            </p:custDataLst>
          </p:nvPr>
        </p:nvSpPr>
        <p:spPr>
          <a:xfrm>
            <a:off x="1059815" y="2239010"/>
            <a:ext cx="5184775" cy="1022350"/>
          </a:xfrm>
          <a:custGeom>
            <a:avLst/>
            <a:gdLst/>
            <a:ahLst/>
            <a:cxnLst/>
            <a:rect l="l" t="t" r="r" b="b"/>
            <a:pathLst>
              <a:path w="3708400" h="1016000">
                <a:moveTo>
                  <a:pt x="0" y="0"/>
                </a:moveTo>
                <a:lnTo>
                  <a:pt x="3606800" y="0"/>
                </a:lnTo>
                <a:cubicBezTo>
                  <a:pt x="3662875" y="0"/>
                  <a:pt x="3708400" y="45525"/>
                  <a:pt x="3708400" y="101600"/>
                </a:cubicBezTo>
                <a:lnTo>
                  <a:pt x="3708400" y="914400"/>
                </a:lnTo>
                <a:cubicBezTo>
                  <a:pt x="3708400" y="970475"/>
                  <a:pt x="3662875" y="1016000"/>
                  <a:pt x="3606800" y="1016000"/>
                </a:cubicBezTo>
                <a:lnTo>
                  <a:pt x="0" y="1016000"/>
                </a:lnTo>
                <a:lnTo>
                  <a:pt x="0" y="0"/>
                </a:lnTo>
                <a:close/>
              </a:path>
            </a:pathLst>
          </a:custGeom>
          <a:solidFill>
            <a:srgbClr val="ADD8E6">
              <a:alpha val="30196"/>
            </a:srgbClr>
          </a:solidFill>
        </p:spPr>
      </p:sp>
      <p:sp>
        <p:nvSpPr>
          <p:cNvPr id="12" name="Shape 9"/>
          <p:cNvSpPr/>
          <p:nvPr>
            <p:custDataLst>
              <p:tags r:id="rId6"/>
            </p:custDataLst>
          </p:nvPr>
        </p:nvSpPr>
        <p:spPr>
          <a:xfrm>
            <a:off x="1021715" y="5337175"/>
            <a:ext cx="0" cy="1016000"/>
          </a:xfrm>
          <a:prstGeom prst="line">
            <a:avLst/>
          </a:prstGeom>
          <a:noFill/>
          <a:ln w="50800">
            <a:solidFill>
              <a:srgbClr val="4A90E2"/>
            </a:solidFill>
            <a:prstDash val="solid"/>
            <a:headEnd type="none"/>
            <a:tailEnd type="none"/>
          </a:ln>
        </p:spPr>
      </p:sp>
      <p:sp>
        <p:nvSpPr>
          <p:cNvPr id="13" name="Shape 10"/>
          <p:cNvSpPr/>
          <p:nvPr>
            <p:custDataLst>
              <p:tags r:id="rId7"/>
            </p:custDataLst>
          </p:nvPr>
        </p:nvSpPr>
        <p:spPr>
          <a:xfrm>
            <a:off x="1021715" y="5337175"/>
            <a:ext cx="5184775" cy="1016000"/>
          </a:xfrm>
          <a:custGeom>
            <a:avLst/>
            <a:gdLst/>
            <a:ahLst/>
            <a:cxnLst/>
            <a:rect l="l" t="t" r="r" b="b"/>
            <a:pathLst>
              <a:path w="3708400" h="1016000">
                <a:moveTo>
                  <a:pt x="0" y="0"/>
                </a:moveTo>
                <a:lnTo>
                  <a:pt x="3606800" y="0"/>
                </a:lnTo>
                <a:cubicBezTo>
                  <a:pt x="3662875" y="0"/>
                  <a:pt x="3708400" y="45525"/>
                  <a:pt x="3708400" y="101600"/>
                </a:cubicBezTo>
                <a:lnTo>
                  <a:pt x="3708400" y="914400"/>
                </a:lnTo>
                <a:cubicBezTo>
                  <a:pt x="3708400" y="970475"/>
                  <a:pt x="3662875" y="1016000"/>
                  <a:pt x="3606800" y="1016000"/>
                </a:cubicBezTo>
                <a:lnTo>
                  <a:pt x="0" y="1016000"/>
                </a:lnTo>
                <a:lnTo>
                  <a:pt x="0" y="0"/>
                </a:lnTo>
                <a:close/>
              </a:path>
            </a:pathLst>
          </a:custGeom>
          <a:solidFill>
            <a:srgbClr val="ADD8E6">
              <a:alpha val="30196"/>
            </a:srgbClr>
          </a:solidFill>
        </p:spPr>
      </p:sp>
      <p:sp>
        <p:nvSpPr>
          <p:cNvPr id="16" name="Shape 13"/>
          <p:cNvSpPr/>
          <p:nvPr>
            <p:custDataLst>
              <p:tags r:id="rId8"/>
            </p:custDataLst>
          </p:nvPr>
        </p:nvSpPr>
        <p:spPr>
          <a:xfrm>
            <a:off x="1059815" y="3867785"/>
            <a:ext cx="0" cy="1016000"/>
          </a:xfrm>
          <a:prstGeom prst="line">
            <a:avLst/>
          </a:prstGeom>
          <a:noFill/>
          <a:ln w="50800">
            <a:solidFill>
              <a:srgbClr val="4A90E2"/>
            </a:solidFill>
            <a:prstDash val="solid"/>
            <a:headEnd type="none"/>
            <a:tailEnd type="none"/>
          </a:ln>
        </p:spPr>
      </p:sp>
      <p:sp>
        <p:nvSpPr>
          <p:cNvPr id="17" name="Shape 14"/>
          <p:cNvSpPr/>
          <p:nvPr>
            <p:custDataLst>
              <p:tags r:id="rId9"/>
            </p:custDataLst>
          </p:nvPr>
        </p:nvSpPr>
        <p:spPr>
          <a:xfrm>
            <a:off x="1059815" y="3867785"/>
            <a:ext cx="5146675" cy="1016000"/>
          </a:xfrm>
          <a:custGeom>
            <a:avLst/>
            <a:gdLst/>
            <a:ahLst/>
            <a:cxnLst/>
            <a:rect l="l" t="t" r="r" b="b"/>
            <a:pathLst>
              <a:path w="3708400" h="1016000">
                <a:moveTo>
                  <a:pt x="0" y="0"/>
                </a:moveTo>
                <a:lnTo>
                  <a:pt x="3606800" y="0"/>
                </a:lnTo>
                <a:cubicBezTo>
                  <a:pt x="3662875" y="0"/>
                  <a:pt x="3708400" y="45525"/>
                  <a:pt x="3708400" y="101600"/>
                </a:cubicBezTo>
                <a:lnTo>
                  <a:pt x="3708400" y="914400"/>
                </a:lnTo>
                <a:cubicBezTo>
                  <a:pt x="3708400" y="970475"/>
                  <a:pt x="3662875" y="1016000"/>
                  <a:pt x="3606800" y="1016000"/>
                </a:cubicBezTo>
                <a:lnTo>
                  <a:pt x="0" y="1016000"/>
                </a:lnTo>
                <a:lnTo>
                  <a:pt x="0" y="0"/>
                </a:lnTo>
                <a:close/>
              </a:path>
            </a:pathLst>
          </a:custGeom>
          <a:solidFill>
            <a:srgbClr val="ADD8E6">
              <a:alpha val="30196"/>
            </a:srgbClr>
          </a:solidFill>
        </p:spPr>
      </p:sp>
      <p:sp>
        <p:nvSpPr>
          <p:cNvPr id="29" name="Text 3"/>
          <p:cNvSpPr/>
          <p:nvPr>
            <p:custDataLst>
              <p:tags r:id="rId10"/>
            </p:custDataLst>
          </p:nvPr>
        </p:nvSpPr>
        <p:spPr>
          <a:xfrm>
            <a:off x="1271905" y="962025"/>
            <a:ext cx="4934585" cy="46228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285750" indent="-285750">
              <a:lnSpc>
                <a:spcPct val="130000"/>
              </a:lnSpc>
              <a:buFont typeface="Wingdings" panose="05000000000000000000" charset="0"/>
              <a:buChar char="p"/>
            </a:pPr>
            <a:r>
              <a:rPr lang="en-US" altLang="zh-CN" sz="1800" b="1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Foundation for Network/GUI Modules</a:t>
            </a:r>
            <a:endParaRPr lang="en-US" altLang="zh-CN" sz="1800" b="1" dirty="0">
              <a:solidFill>
                <a:srgbClr val="333333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</a:endParaRPr>
          </a:p>
        </p:txBody>
      </p:sp>
      <p:sp>
        <p:nvSpPr>
          <p:cNvPr id="30" name="Text 3"/>
          <p:cNvSpPr/>
          <p:nvPr>
            <p:custDataLst>
              <p:tags r:id="rId11"/>
            </p:custDataLst>
          </p:nvPr>
        </p:nvSpPr>
        <p:spPr>
          <a:xfrm>
            <a:off x="1310005" y="2519045"/>
            <a:ext cx="4934585" cy="46228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285750" indent="-285750">
              <a:lnSpc>
                <a:spcPct val="130000"/>
              </a:lnSpc>
              <a:buFont typeface="Wingdings" panose="05000000000000000000" charset="0"/>
              <a:buChar char="p"/>
            </a:pPr>
            <a:r>
              <a:rPr lang="en-US" altLang="zh-CN" sz="1800" b="1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 Smooth Movement &amp; Stable Simulation</a:t>
            </a:r>
            <a:endParaRPr lang="en-US" altLang="zh-CN" sz="1800" b="1" dirty="0">
              <a:solidFill>
                <a:srgbClr val="333333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</a:endParaRPr>
          </a:p>
        </p:txBody>
      </p:sp>
      <p:sp>
        <p:nvSpPr>
          <p:cNvPr id="31" name="Text 3"/>
          <p:cNvSpPr/>
          <p:nvPr>
            <p:custDataLst>
              <p:tags r:id="rId12"/>
            </p:custDataLst>
          </p:nvPr>
        </p:nvSpPr>
        <p:spPr>
          <a:xfrm>
            <a:off x="1355725" y="4144645"/>
            <a:ext cx="4934585" cy="46228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285750" indent="-285750">
              <a:lnSpc>
                <a:spcPct val="130000"/>
              </a:lnSpc>
              <a:buFont typeface="Wingdings" panose="05000000000000000000" charset="0"/>
              <a:buChar char="p"/>
            </a:pPr>
            <a:r>
              <a:rPr lang="en-US" altLang="zh-CN" sz="1800" b="1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Scalable for More Robots/Packages</a:t>
            </a:r>
            <a:endParaRPr lang="en-US" altLang="zh-CN" sz="1800" b="1" dirty="0">
              <a:solidFill>
                <a:srgbClr val="333333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</a:endParaRPr>
          </a:p>
        </p:txBody>
      </p:sp>
      <p:sp>
        <p:nvSpPr>
          <p:cNvPr id="32" name="Text 3"/>
          <p:cNvSpPr/>
          <p:nvPr>
            <p:custDataLst>
              <p:tags r:id="rId13"/>
            </p:custDataLst>
          </p:nvPr>
        </p:nvSpPr>
        <p:spPr>
          <a:xfrm>
            <a:off x="1443990" y="5614035"/>
            <a:ext cx="4934585" cy="46228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285750" indent="-285750">
              <a:lnSpc>
                <a:spcPct val="130000"/>
              </a:lnSpc>
              <a:buFont typeface="Wingdings" panose="05000000000000000000" charset="0"/>
              <a:buChar char="p"/>
            </a:pPr>
            <a:r>
              <a:rPr lang="en-US" altLang="zh-CN" sz="1800" b="1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Key to Project Success</a:t>
            </a:r>
            <a:endParaRPr lang="en-US" altLang="zh-CN" sz="1800" b="1" dirty="0">
              <a:solidFill>
                <a:srgbClr val="333333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</a:endParaRPr>
          </a:p>
        </p:txBody>
      </p:sp>
      <p:pic>
        <p:nvPicPr>
          <p:cNvPr id="6" name="图片 5" descr="屏幕截图 2025-11-29 15272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290310" y="37465"/>
            <a:ext cx="3324225" cy="310007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6495415" y="2152650"/>
            <a:ext cx="1557020" cy="606425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0" name="图片 9" descr="robot_trajectory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303895" y="93345"/>
            <a:ext cx="3836670" cy="3213100"/>
          </a:xfrm>
          <a:prstGeom prst="rect">
            <a:avLst/>
          </a:prstGeom>
        </p:spPr>
      </p:pic>
      <p:pic>
        <p:nvPicPr>
          <p:cNvPr id="11" name="图片 10" descr="屏幕截图 2025-11-30 18410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082665" y="3261360"/>
            <a:ext cx="5671185" cy="1026795"/>
          </a:xfrm>
          <a:prstGeom prst="rect">
            <a:avLst/>
          </a:prstGeom>
        </p:spPr>
      </p:pic>
      <p:pic>
        <p:nvPicPr>
          <p:cNvPr id="15" name="图片 14" descr="屏幕截图 2025-11-30 184237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008370" y="3905885"/>
            <a:ext cx="6132195" cy="28486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5-17:31:01-d2tarldnfo2stf9djk00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5-17:31:00-d2tarl5nfo2stf9djjv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68880"/>
            <a:ext cx="5182870" cy="1835150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9-05-17:31:00-d2tarl5nfo2stf9djju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0829" y="3260408"/>
            <a:ext cx="1701800" cy="1701800"/>
          </a:xfrm>
          <a:prstGeom prst="rect">
            <a:avLst/>
          </a:prstGeom>
        </p:spPr>
      </p:pic>
      <p:pic>
        <p:nvPicPr>
          <p:cNvPr id="5" name="Image 3" descr="https://kimi-img.moonshot.cn/pub/slides/slides_tmpl/image/25-09-05-17:31:00-d2tarl5nfo2stf9djjv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1110" y="2028825"/>
            <a:ext cx="2790825" cy="2800350"/>
          </a:xfrm>
          <a:prstGeom prst="rect">
            <a:avLst/>
          </a:prstGeom>
        </p:spPr>
      </p:pic>
      <p:pic>
        <p:nvPicPr>
          <p:cNvPr id="6" name="Image 4" descr="https://kimi-img.moonshot.cn/pub/slides/slides_tmpl/image/25-09-05-17:30:59-d2tarktnfo2stf9djjsg.png"/>
          <p:cNvPicPr>
            <a:picLocks noChangeAspect="1"/>
          </p:cNvPicPr>
          <p:nvPr/>
        </p:nvPicPr>
        <p:blipFill>
          <a:blip r:embed="rId5">
            <a:alphaModFix amt="40000"/>
          </a:blip>
          <a:stretch>
            <a:fillRect/>
          </a:stretch>
        </p:blipFill>
        <p:spPr>
          <a:xfrm rot="16200000">
            <a:off x="10665460" y="-8255"/>
            <a:ext cx="262890" cy="1170305"/>
          </a:xfrm>
          <a:prstGeom prst="rect">
            <a:avLst/>
          </a:prstGeom>
        </p:spPr>
      </p:pic>
      <p:sp>
        <p:nvSpPr>
          <p:cNvPr id="8" name="Text 1"/>
          <p:cNvSpPr/>
          <p:nvPr/>
        </p:nvSpPr>
        <p:spPr>
          <a:xfrm>
            <a:off x="576000" y="2538000"/>
            <a:ext cx="6607175" cy="1787525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algn="l">
              <a:lnSpc>
                <a:spcPct val="150000"/>
              </a:lnSpc>
              <a:buClrTx/>
              <a:buSzTx/>
              <a:buFontTx/>
              <a:buNone/>
            </a:pPr>
            <a:r>
              <a:rPr lang="en-US" sz="34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MiSans" panose="00000500000000000000" pitchFamily="34" charset="-122"/>
                <a:cs typeface="Arial" panose="020B0604020202020204" pitchFamily="34" charset="0"/>
                <a:sym typeface="+mn-ea"/>
              </a:rPr>
              <a:t>Path Planning and </a:t>
            </a:r>
            <a:endParaRPr lang="en-US" sz="3400" b="1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MiSans" panose="00000500000000000000" pitchFamily="34" charset="-122"/>
              <a:cs typeface="Arial" panose="020B0604020202020204" pitchFamily="34" charset="0"/>
              <a:sym typeface="+mn-ea"/>
            </a:endParaRPr>
          </a:p>
          <a:p>
            <a:pPr algn="l">
              <a:lnSpc>
                <a:spcPct val="150000"/>
              </a:lnSpc>
              <a:buClrTx/>
              <a:buSzTx/>
              <a:buFontTx/>
              <a:buNone/>
            </a:pPr>
            <a:r>
              <a:rPr lang="en-US" sz="34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MiSans" panose="00000500000000000000" pitchFamily="34" charset="-122"/>
                <a:cs typeface="Arial" panose="020B0604020202020204" pitchFamily="34" charset="0"/>
                <a:sym typeface="+mn-ea"/>
              </a:rPr>
              <a:t>AI Decision-Making</a:t>
            </a:r>
            <a:endParaRPr lang="en-US" sz="3400" b="1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MiSans" panose="00000500000000000000" pitchFamily="34" charset="-122"/>
              <a:cs typeface="Arial" panose="020B0604020202020204" pitchFamily="34" charset="0"/>
            </a:endParaRPr>
          </a:p>
        </p:txBody>
      </p:sp>
      <p:sp>
        <p:nvSpPr>
          <p:cNvPr id="9" name="Shape 2"/>
          <p:cNvSpPr/>
          <p:nvPr/>
        </p:nvSpPr>
        <p:spPr>
          <a:xfrm>
            <a:off x="9318547" y="6332566"/>
            <a:ext cx="2063750" cy="0"/>
          </a:xfrm>
          <a:prstGeom prst="straightConnector1">
            <a:avLst/>
          </a:prstGeom>
          <a:noFill/>
          <a:ln w="9525">
            <a:solidFill>
              <a:srgbClr val="000000">
                <a:alpha val="21961"/>
              </a:srgbClr>
            </a:solidFill>
            <a:prstDash val="solid"/>
            <a:headEnd type="none"/>
            <a:tailEnd type="none"/>
          </a:ln>
        </p:spPr>
      </p:sp>
      <p:sp>
        <p:nvSpPr>
          <p:cNvPr id="10" name="Shape 3"/>
          <p:cNvSpPr/>
          <p:nvPr/>
        </p:nvSpPr>
        <p:spPr>
          <a:xfrm>
            <a:off x="576149" y="498250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</p:sp>
      <p:sp>
        <p:nvSpPr>
          <p:cNvPr id="11" name="Text 4"/>
          <p:cNvSpPr/>
          <p:nvPr/>
        </p:nvSpPr>
        <p:spPr>
          <a:xfrm>
            <a:off x="576149" y="498250"/>
            <a:ext cx="209306" cy="42231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Shape 5"/>
          <p:cNvSpPr/>
          <p:nvPr/>
        </p:nvSpPr>
        <p:spPr>
          <a:xfrm>
            <a:off x="576149" y="595224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</p:sp>
      <p:sp>
        <p:nvSpPr>
          <p:cNvPr id="13" name="Text 6"/>
          <p:cNvSpPr/>
          <p:nvPr/>
        </p:nvSpPr>
        <p:spPr>
          <a:xfrm>
            <a:off x="576149" y="595224"/>
            <a:ext cx="209306" cy="42231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Shape 7"/>
          <p:cNvSpPr/>
          <p:nvPr/>
        </p:nvSpPr>
        <p:spPr>
          <a:xfrm>
            <a:off x="576149" y="692198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</p:sp>
      <p:sp>
        <p:nvSpPr>
          <p:cNvPr id="15" name="Text 8"/>
          <p:cNvSpPr/>
          <p:nvPr/>
        </p:nvSpPr>
        <p:spPr>
          <a:xfrm>
            <a:off x="576149" y="692198"/>
            <a:ext cx="209306" cy="42231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6" name="Shape 9"/>
          <p:cNvSpPr/>
          <p:nvPr/>
        </p:nvSpPr>
        <p:spPr>
          <a:xfrm>
            <a:off x="531399" y="6143377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</p:sp>
      <p:sp>
        <p:nvSpPr>
          <p:cNvPr id="17" name="Text 10"/>
          <p:cNvSpPr/>
          <p:nvPr/>
        </p:nvSpPr>
        <p:spPr>
          <a:xfrm>
            <a:off x="531399" y="6143377"/>
            <a:ext cx="209306" cy="42231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8" name="Shape 11"/>
          <p:cNvSpPr/>
          <p:nvPr/>
        </p:nvSpPr>
        <p:spPr>
          <a:xfrm>
            <a:off x="531399" y="6240351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</p:sp>
      <p:sp>
        <p:nvSpPr>
          <p:cNvPr id="19" name="Text 12"/>
          <p:cNvSpPr/>
          <p:nvPr/>
        </p:nvSpPr>
        <p:spPr>
          <a:xfrm>
            <a:off x="531399" y="6240351"/>
            <a:ext cx="209306" cy="42231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0" name="Shape 13"/>
          <p:cNvSpPr/>
          <p:nvPr/>
        </p:nvSpPr>
        <p:spPr>
          <a:xfrm>
            <a:off x="531399" y="6337325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</p:sp>
      <p:sp>
        <p:nvSpPr>
          <p:cNvPr id="21" name="Text 14"/>
          <p:cNvSpPr/>
          <p:nvPr/>
        </p:nvSpPr>
        <p:spPr>
          <a:xfrm>
            <a:off x="531399" y="6337325"/>
            <a:ext cx="209306" cy="42231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2" name="Text 0"/>
          <p:cNvSpPr/>
          <p:nvPr/>
        </p:nvSpPr>
        <p:spPr>
          <a:xfrm>
            <a:off x="7875270" y="2729230"/>
            <a:ext cx="2262505" cy="139890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8500" dirty="0">
                <a:solidFill>
                  <a:srgbClr val="F2F7FA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03</a:t>
            </a:r>
            <a:endParaRPr lang="en-US" sz="16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5-17:31:01-d2tarldnfo2stf9djk00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5-17:31:13-d2tarodnfo2stf9djke0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541020" y="5023485"/>
            <a:ext cx="11167745" cy="1578610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9-05-17:31:13-d2tarodnfo2stf9djke0.pn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526415" y="1457960"/>
            <a:ext cx="11167745" cy="1578610"/>
          </a:xfrm>
          <a:prstGeom prst="rect">
            <a:avLst/>
          </a:prstGeom>
        </p:spPr>
      </p:pic>
      <p:pic>
        <p:nvPicPr>
          <p:cNvPr id="5" name="Image 3" descr="https://kimi-img.moonshot.cn/pub/slides/slides_tmpl/image/25-09-05-17:31:13-d2tarodnfo2stf9djke0.pn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3"/>
          <a:stretch>
            <a:fillRect/>
          </a:stretch>
        </p:blipFill>
        <p:spPr>
          <a:xfrm flipH="1">
            <a:off x="526415" y="3244215"/>
            <a:ext cx="11167745" cy="1578610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541020" y="532130"/>
            <a:ext cx="10479405" cy="64579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Noto Sans SC" panose="020B0200000000000000" pitchFamily="34" charset="-122"/>
                <a:ea typeface="Noto Sans SC" panose="020B0200000000000000" pitchFamily="34" charset="-122"/>
                <a:cs typeface="MiSans" panose="00000500000000000000" pitchFamily="34" charset="-120"/>
              </a:rPr>
              <a:t>Warehouse Robot Path Planning &amp; Multi-Agent Collaboration</a:t>
            </a:r>
            <a:endParaRPr lang="en-US" sz="28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Noto Sans SC" panose="020B0200000000000000" pitchFamily="34" charset="-122"/>
              <a:ea typeface="Noto Sans SC" panose="020B0200000000000000" pitchFamily="34" charset="-122"/>
              <a:cs typeface="MiSans" panose="00000500000000000000" pitchFamily="34" charset="-120"/>
            </a:endParaRPr>
          </a:p>
        </p:txBody>
      </p:sp>
      <p:pic>
        <p:nvPicPr>
          <p:cNvPr id="7" name="Image 4" descr="https://kimi-img.moonshot.cn/pub/slides/slides_tmpl/image/25-09-05-17:30:59-d2tarktnfo2stf9djjtg.png"/>
          <p:cNvPicPr>
            <a:picLocks noChangeAspect="1"/>
          </p:cNvPicPr>
          <p:nvPr/>
        </p:nvPicPr>
        <p:blipFill>
          <a:blip r:embed="rId6">
            <a:alphaModFix amt="40000"/>
          </a:blip>
          <a:stretch>
            <a:fillRect/>
          </a:stretch>
        </p:blipFill>
        <p:spPr>
          <a:xfrm flipV="1">
            <a:off x="10751820" y="428625"/>
            <a:ext cx="762000" cy="76200"/>
          </a:xfrm>
          <a:prstGeom prst="rect">
            <a:avLst/>
          </a:prstGeom>
        </p:spPr>
      </p:pic>
      <p:pic>
        <p:nvPicPr>
          <p:cNvPr id="8" name="Image 5" descr="https://kimi-img.moonshot.cn/pub/slides/slides_tmpl/image/25-09-05-17:30:59-d2tarktnfo2stf9djjtg.png"/>
          <p:cNvPicPr>
            <a:picLocks noChangeAspect="1"/>
          </p:cNvPicPr>
          <p:nvPr/>
        </p:nvPicPr>
        <p:blipFill>
          <a:blip r:embed="rId6">
            <a:alphaModFix amt="40000"/>
          </a:blip>
          <a:stretch>
            <a:fillRect/>
          </a:stretch>
        </p:blipFill>
        <p:spPr>
          <a:xfrm flipV="1">
            <a:off x="10751820" y="559435"/>
            <a:ext cx="762000" cy="76200"/>
          </a:xfrm>
          <a:prstGeom prst="rect">
            <a:avLst/>
          </a:prstGeom>
        </p:spPr>
      </p:pic>
      <p:pic>
        <p:nvPicPr>
          <p:cNvPr id="9" name="Image 6" descr="https://kimi-img.moonshot.cn/pub/slides/slides_tmpl/image/25-09-05-17:31:14-d2tarolnfo2stf9djkgg.png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>
            <a:alphaModFix amt="80000"/>
          </a:blip>
          <a:stretch>
            <a:fillRect/>
          </a:stretch>
        </p:blipFill>
        <p:spPr>
          <a:xfrm>
            <a:off x="1369695" y="1567180"/>
            <a:ext cx="1396365" cy="1476375"/>
          </a:xfrm>
          <a:prstGeom prst="rect">
            <a:avLst/>
          </a:prstGeom>
        </p:spPr>
      </p:pic>
      <p:pic>
        <p:nvPicPr>
          <p:cNvPr id="10" name="Image 7" descr="https://kimi-img.moonshot.cn/pub/slides/slides_tmpl/image/25-09-05-17:31:13-d2tarodnfo2stf9djkf0.png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982981" y="2131785"/>
            <a:ext cx="876300" cy="889000"/>
          </a:xfrm>
          <a:prstGeom prst="rect">
            <a:avLst/>
          </a:prstGeom>
        </p:spPr>
      </p:pic>
      <p:pic>
        <p:nvPicPr>
          <p:cNvPr id="11" name="Image 8" descr="https://kimi-img.moonshot.cn/pub/slides/slides_tmpl/image/25-09-05-17:31:00-d2tarl5nfo2stf9djjv0.png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1844675" y="1614805"/>
            <a:ext cx="1204595" cy="1209040"/>
          </a:xfrm>
          <a:prstGeom prst="rect">
            <a:avLst/>
          </a:prstGeom>
        </p:spPr>
      </p:pic>
      <p:pic>
        <p:nvPicPr>
          <p:cNvPr id="12" name="Image 9" descr="https://kimi-img.moonshot.cn/pub/slides/slides_tmpl/image/25-09-05-17:31:14-d2tarolnfo2stf9djkgg.png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8">
            <a:alphaModFix amt="80000"/>
          </a:blip>
          <a:stretch>
            <a:fillRect/>
          </a:stretch>
        </p:blipFill>
        <p:spPr>
          <a:xfrm>
            <a:off x="1069340" y="5031105"/>
            <a:ext cx="1396365" cy="1476375"/>
          </a:xfrm>
          <a:prstGeom prst="rect">
            <a:avLst/>
          </a:prstGeom>
        </p:spPr>
      </p:pic>
      <p:pic>
        <p:nvPicPr>
          <p:cNvPr id="13" name="Image 10" descr="https://kimi-img.moonshot.cn/pub/slides/slides_tmpl/image/25-09-05-17:31:13-d2tarodnfo2stf9djkf0.png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662288" y="5641023"/>
            <a:ext cx="876300" cy="889000"/>
          </a:xfrm>
          <a:prstGeom prst="rect">
            <a:avLst/>
          </a:prstGeom>
        </p:spPr>
      </p:pic>
      <p:pic>
        <p:nvPicPr>
          <p:cNvPr id="14" name="Image 11" descr="https://kimi-img.moonshot.cn/pub/slides/slides_tmpl/image/25-09-05-17:31:00-d2tarl5nfo2stf9djjv0.png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1544320" y="5078730"/>
            <a:ext cx="1204595" cy="1209040"/>
          </a:xfrm>
          <a:prstGeom prst="rect">
            <a:avLst/>
          </a:prstGeom>
        </p:spPr>
      </p:pic>
      <p:pic>
        <p:nvPicPr>
          <p:cNvPr id="15" name="Image 12" descr="https://kimi-img.moonshot.cn/pub/slides/slides_tmpl/image/25-09-05-17:31:14-d2tarolnfo2stf9djkgg.png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8">
            <a:alphaModFix amt="80000"/>
          </a:blip>
          <a:stretch>
            <a:fillRect/>
          </a:stretch>
        </p:blipFill>
        <p:spPr>
          <a:xfrm>
            <a:off x="9723120" y="3263265"/>
            <a:ext cx="1396365" cy="1476375"/>
          </a:xfrm>
          <a:prstGeom prst="rect">
            <a:avLst/>
          </a:prstGeom>
        </p:spPr>
      </p:pic>
      <p:pic>
        <p:nvPicPr>
          <p:cNvPr id="16" name="Image 13" descr="https://kimi-img.moonshot.cn/pub/slides/slides_tmpl/image/25-09-05-17:31:13-d2tarodnfo2stf9djkf0.png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9334053" y="3858578"/>
            <a:ext cx="876300" cy="889000"/>
          </a:xfrm>
          <a:prstGeom prst="rect">
            <a:avLst/>
          </a:prstGeom>
        </p:spPr>
      </p:pic>
      <p:pic>
        <p:nvPicPr>
          <p:cNvPr id="17" name="Image 14" descr="https://kimi-img.moonshot.cn/pub/slides/slides_tmpl/image/25-09-05-17:31:00-d2tarl5nfo2stf9djjv0.png"/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10198100" y="3310890"/>
            <a:ext cx="1204595" cy="1209040"/>
          </a:xfrm>
          <a:prstGeom prst="rect">
            <a:avLst/>
          </a:prstGeom>
        </p:spPr>
      </p:pic>
      <p:sp>
        <p:nvSpPr>
          <p:cNvPr id="18" name="Text 1"/>
          <p:cNvSpPr/>
          <p:nvPr>
            <p:custDataLst>
              <p:tags r:id="rId19"/>
            </p:custDataLst>
          </p:nvPr>
        </p:nvSpPr>
        <p:spPr>
          <a:xfrm>
            <a:off x="2114550" y="1849120"/>
            <a:ext cx="688975" cy="53657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ct val="100000"/>
              </a:lnSpc>
            </a:pPr>
            <a:r>
              <a:rPr lang="en-US" sz="4800" dirty="0">
                <a:solidFill>
                  <a:srgbClr val="FFFFFF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01</a:t>
            </a:r>
            <a:endParaRPr lang="en-US" sz="1600" dirty="0"/>
          </a:p>
        </p:txBody>
      </p:sp>
      <p:sp>
        <p:nvSpPr>
          <p:cNvPr id="19" name="Text 2"/>
          <p:cNvSpPr/>
          <p:nvPr>
            <p:custDataLst>
              <p:tags r:id="rId20"/>
            </p:custDataLst>
          </p:nvPr>
        </p:nvSpPr>
        <p:spPr>
          <a:xfrm>
            <a:off x="3521075" y="1614805"/>
            <a:ext cx="7733665" cy="44005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4B62E1"/>
                </a:solidFill>
                <a:latin typeface="Arial" panose="020B0604020202020204" pitchFamily="34" charset="0"/>
                <a:ea typeface="MiSans" panose="00000500000000000000" pitchFamily="34" charset="-122"/>
                <a:cs typeface="Arial" panose="020B0604020202020204" pitchFamily="34" charset="0"/>
              </a:rPr>
              <a:t>AI Logic Implementation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 3"/>
          <p:cNvSpPr/>
          <p:nvPr>
            <p:custDataLst>
              <p:tags r:id="rId21"/>
            </p:custDataLst>
          </p:nvPr>
        </p:nvSpPr>
        <p:spPr>
          <a:xfrm>
            <a:off x="3521075" y="1966595"/>
            <a:ext cx="7795260" cy="112014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rgbClr val="262626"/>
                </a:solidFill>
                <a:latin typeface="Arial" panose="020B0604020202020204" pitchFamily="34" charset="0"/>
                <a:ea typeface="MiSans" panose="00000500000000000000" pitchFamily="34" charset="-122"/>
                <a:cs typeface="Arial" panose="020B0604020202020204" pitchFamily="34" charset="0"/>
              </a:rPr>
              <a:t>The AI logic system, implemented in Rust, ensures high performance and reliability. It focuses on pathfinding, collision avoidance, and task management, enabling robots to navigate efficiently and safely in a dynamic warehouse environment.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 4"/>
          <p:cNvSpPr/>
          <p:nvPr>
            <p:custDataLst>
              <p:tags r:id="rId22"/>
            </p:custDataLst>
          </p:nvPr>
        </p:nvSpPr>
        <p:spPr>
          <a:xfrm>
            <a:off x="10387965" y="3547745"/>
            <a:ext cx="866140" cy="53657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ct val="100000"/>
              </a:lnSpc>
            </a:pPr>
            <a:r>
              <a:rPr lang="en-US" sz="4800" dirty="0">
                <a:solidFill>
                  <a:srgbClr val="FFFFFF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02</a:t>
            </a:r>
            <a:endParaRPr lang="en-US" sz="1600" dirty="0"/>
          </a:p>
        </p:txBody>
      </p:sp>
      <p:sp>
        <p:nvSpPr>
          <p:cNvPr id="22" name="Text 5"/>
          <p:cNvSpPr/>
          <p:nvPr>
            <p:custDataLst>
              <p:tags r:id="rId23"/>
            </p:custDataLst>
          </p:nvPr>
        </p:nvSpPr>
        <p:spPr>
          <a:xfrm>
            <a:off x="1458595" y="3363595"/>
            <a:ext cx="7795260" cy="36322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r">
              <a:lnSpc>
                <a:spcPct val="100000"/>
              </a:lnSpc>
            </a:pPr>
            <a:r>
              <a:rPr lang="en-US" sz="2000" dirty="0">
                <a:solidFill>
                  <a:srgbClr val="4B62E1"/>
                </a:solidFill>
                <a:latin typeface="Arial" panose="020B0604020202020204" pitchFamily="34" charset="0"/>
                <a:ea typeface="MiSans" panose="00000500000000000000" pitchFamily="34" charset="-122"/>
                <a:cs typeface="Arial" panose="020B0604020202020204" pitchFamily="34" charset="0"/>
              </a:rPr>
              <a:t>Core Functional Pillars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 6"/>
          <p:cNvSpPr/>
          <p:nvPr>
            <p:custDataLst>
              <p:tags r:id="rId24"/>
            </p:custDataLst>
          </p:nvPr>
        </p:nvSpPr>
        <p:spPr>
          <a:xfrm>
            <a:off x="1458595" y="3715385"/>
            <a:ext cx="7795260" cy="10795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rgbClr val="262626"/>
                </a:solidFill>
                <a:latin typeface="Arial" panose="020B0604020202020204" pitchFamily="34" charset="0"/>
                <a:ea typeface="MiSans" panose="00000500000000000000" pitchFamily="34" charset="-122"/>
                <a:cs typeface="Arial" panose="020B0604020202020204" pitchFamily="34" charset="0"/>
              </a:rPr>
              <a:t>The system’s core functionalities include intelligent pathfinding for optimal routes, real-time collision avoidance to prevent interference among robots, and coordinated task scheduling to ensure smooth operations.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Text 7"/>
          <p:cNvSpPr/>
          <p:nvPr>
            <p:custDataLst>
              <p:tags r:id="rId25"/>
            </p:custDataLst>
          </p:nvPr>
        </p:nvSpPr>
        <p:spPr>
          <a:xfrm>
            <a:off x="1711325" y="5327015"/>
            <a:ext cx="866140" cy="53657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ct val="100000"/>
              </a:lnSpc>
            </a:pPr>
            <a:r>
              <a:rPr lang="en-US" sz="4800" dirty="0">
                <a:solidFill>
                  <a:srgbClr val="FFFFFF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03</a:t>
            </a:r>
            <a:endParaRPr lang="en-US" sz="1600" dirty="0"/>
          </a:p>
        </p:txBody>
      </p:sp>
      <p:sp>
        <p:nvSpPr>
          <p:cNvPr id="25" name="Text 8"/>
          <p:cNvSpPr/>
          <p:nvPr>
            <p:custDataLst>
              <p:tags r:id="rId26"/>
            </p:custDataLst>
          </p:nvPr>
        </p:nvSpPr>
        <p:spPr>
          <a:xfrm>
            <a:off x="3225165" y="5093970"/>
            <a:ext cx="7794625" cy="36639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4B62E1"/>
                </a:solidFill>
                <a:latin typeface="Arial" panose="020B0604020202020204" pitchFamily="34" charset="0"/>
                <a:ea typeface="MiSans" panose="00000500000000000000" pitchFamily="34" charset="-122"/>
                <a:cs typeface="Arial" panose="020B0604020202020204" pitchFamily="34" charset="0"/>
              </a:rPr>
              <a:t>Performance and Scalability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Text 9"/>
          <p:cNvSpPr/>
          <p:nvPr>
            <p:custDataLst>
              <p:tags r:id="rId27"/>
            </p:custDataLst>
          </p:nvPr>
        </p:nvSpPr>
        <p:spPr>
          <a:xfrm>
            <a:off x="3225165" y="5445760"/>
            <a:ext cx="7795260" cy="106489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rgbClr val="262626"/>
                </a:solidFill>
                <a:latin typeface="Arial" panose="020B0604020202020204" pitchFamily="34" charset="0"/>
                <a:ea typeface="MiSans" panose="00000500000000000000" pitchFamily="34" charset="-122"/>
                <a:cs typeface="Arial" panose="020B0604020202020204" pitchFamily="34" charset="0"/>
              </a:rPr>
              <a:t>The Rust-based system is designed for high performance and scalability. It can handle multiple robots and tasks simultaneously, ensuring efficient and reliable operations in large-scale warehouse settings.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5-17:31:01-d2tarldnfo2stf9djk00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802130" y="160020"/>
            <a:ext cx="7793355" cy="82292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600" dirty="0">
                <a:solidFill>
                  <a:srgbClr val="0D0D0D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Project Overview &amp; Key Solutions</a:t>
            </a:r>
            <a:endParaRPr lang="en-US" sz="1600" dirty="0"/>
          </a:p>
        </p:txBody>
      </p:sp>
      <p:pic>
        <p:nvPicPr>
          <p:cNvPr id="4" name="Image 1" descr="https://kimi-img.moonshot.cn/pub/slides/slides_tmpl/image/25-09-05-17:30:59-d2tarktnfo2stf9djjt0.png"/>
          <p:cNvPicPr>
            <a:picLocks noChangeAspect="1"/>
          </p:cNvPicPr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>
            <a:off x="6096000" y="4731385"/>
            <a:ext cx="892175" cy="938530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5895975" y="5358130"/>
            <a:ext cx="1294130" cy="932180"/>
          </a:xfrm>
          <a:prstGeom prst="trapezoid">
            <a:avLst>
              <a:gd name="adj" fmla="val 26039"/>
            </a:avLst>
          </a:prstGeom>
          <a:gradFill flip="none" rotWithShape="1">
            <a:gsLst>
              <a:gs pos="0">
                <a:srgbClr val="577FD2">
                  <a:alpha val="21000"/>
                </a:srgbClr>
              </a:gs>
              <a:gs pos="27000">
                <a:srgbClr val="577FD2">
                  <a:alpha val="21000"/>
                </a:srgbClr>
              </a:gs>
              <a:gs pos="68000">
                <a:srgbClr val="F3F7FA">
                  <a:alpha val="0"/>
                </a:srgbClr>
              </a:gs>
              <a:gs pos="100000">
                <a:srgbClr val="F3F7FA">
                  <a:alpha val="0"/>
                </a:srgbClr>
              </a:gs>
            </a:gsLst>
            <a:lin ang="5400000" scaled="1"/>
          </a:gradFill>
        </p:spPr>
      </p:sp>
      <p:sp>
        <p:nvSpPr>
          <p:cNvPr id="6" name="Text 2"/>
          <p:cNvSpPr/>
          <p:nvPr/>
        </p:nvSpPr>
        <p:spPr>
          <a:xfrm>
            <a:off x="5895975" y="5358130"/>
            <a:ext cx="1294130" cy="93218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7" name="Image 2" descr="https://kimi-img.moonshot.cn/pub/slides/slides_tmpl/image/25-09-05-17:30:59-d2tarktnfo2stf9djjsg.png"/>
          <p:cNvPicPr>
            <a:picLocks noChangeAspect="1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 rot="16200000">
            <a:off x="10665460" y="-8255"/>
            <a:ext cx="262890" cy="1170305"/>
          </a:xfrm>
          <a:prstGeom prst="rect">
            <a:avLst/>
          </a:prstGeom>
        </p:spPr>
      </p:pic>
      <p:sp>
        <p:nvSpPr>
          <p:cNvPr id="8" name="Shape 3"/>
          <p:cNvSpPr/>
          <p:nvPr/>
        </p:nvSpPr>
        <p:spPr>
          <a:xfrm>
            <a:off x="576149" y="498250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</p:sp>
      <p:sp>
        <p:nvSpPr>
          <p:cNvPr id="9" name="Text 4"/>
          <p:cNvSpPr/>
          <p:nvPr/>
        </p:nvSpPr>
        <p:spPr>
          <a:xfrm>
            <a:off x="576149" y="498250"/>
            <a:ext cx="209306" cy="42231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Shape 5"/>
          <p:cNvSpPr/>
          <p:nvPr/>
        </p:nvSpPr>
        <p:spPr>
          <a:xfrm>
            <a:off x="576149" y="595224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</p:sp>
      <p:sp>
        <p:nvSpPr>
          <p:cNvPr id="11" name="Text 6"/>
          <p:cNvSpPr/>
          <p:nvPr/>
        </p:nvSpPr>
        <p:spPr>
          <a:xfrm>
            <a:off x="576149" y="595224"/>
            <a:ext cx="209306" cy="42231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Shape 7"/>
          <p:cNvSpPr/>
          <p:nvPr/>
        </p:nvSpPr>
        <p:spPr>
          <a:xfrm>
            <a:off x="576149" y="692198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</p:sp>
      <p:sp>
        <p:nvSpPr>
          <p:cNvPr id="13" name="Text 8"/>
          <p:cNvSpPr/>
          <p:nvPr/>
        </p:nvSpPr>
        <p:spPr>
          <a:xfrm>
            <a:off x="576149" y="692198"/>
            <a:ext cx="209306" cy="42231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Shape 9"/>
          <p:cNvSpPr/>
          <p:nvPr/>
        </p:nvSpPr>
        <p:spPr>
          <a:xfrm>
            <a:off x="531399" y="6143377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</p:sp>
      <p:sp>
        <p:nvSpPr>
          <p:cNvPr id="15" name="Text 10"/>
          <p:cNvSpPr/>
          <p:nvPr/>
        </p:nvSpPr>
        <p:spPr>
          <a:xfrm>
            <a:off x="531399" y="6143377"/>
            <a:ext cx="209306" cy="42231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6" name="Shape 11"/>
          <p:cNvSpPr/>
          <p:nvPr/>
        </p:nvSpPr>
        <p:spPr>
          <a:xfrm>
            <a:off x="531399" y="6240351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</p:sp>
      <p:sp>
        <p:nvSpPr>
          <p:cNvPr id="17" name="Text 12"/>
          <p:cNvSpPr/>
          <p:nvPr/>
        </p:nvSpPr>
        <p:spPr>
          <a:xfrm>
            <a:off x="531399" y="6240351"/>
            <a:ext cx="209306" cy="42231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8" name="Shape 13"/>
          <p:cNvSpPr/>
          <p:nvPr/>
        </p:nvSpPr>
        <p:spPr>
          <a:xfrm>
            <a:off x="531399" y="6337325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</p:sp>
      <p:sp>
        <p:nvSpPr>
          <p:cNvPr id="19" name="Text 14"/>
          <p:cNvSpPr/>
          <p:nvPr/>
        </p:nvSpPr>
        <p:spPr>
          <a:xfrm>
            <a:off x="531399" y="6337325"/>
            <a:ext cx="209306" cy="42231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0" name="Shape 15"/>
          <p:cNvSpPr/>
          <p:nvPr/>
        </p:nvSpPr>
        <p:spPr>
          <a:xfrm>
            <a:off x="9318547" y="6332566"/>
            <a:ext cx="2063750" cy="0"/>
          </a:xfrm>
          <a:prstGeom prst="straightConnector1">
            <a:avLst/>
          </a:prstGeom>
          <a:noFill/>
          <a:ln w="9525">
            <a:solidFill>
              <a:srgbClr val="000000">
                <a:alpha val="21961"/>
              </a:srgbClr>
            </a:solidFill>
            <a:prstDash val="solid"/>
            <a:headEnd type="none"/>
            <a:tailEnd type="none"/>
          </a:ln>
        </p:spPr>
      </p:sp>
      <p:pic>
        <p:nvPicPr>
          <p:cNvPr id="21" name="Image 3" descr="https://kimi-img.moonshot.cn/pub/slides/slides_tmpl/image/25-09-05-17:31:02-d2tarllnfo2stf9djk1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2230" y="1487170"/>
            <a:ext cx="3658870" cy="4761865"/>
          </a:xfrm>
          <a:prstGeom prst="rect">
            <a:avLst/>
          </a:prstGeom>
        </p:spPr>
      </p:pic>
      <p:grpSp>
        <p:nvGrpSpPr>
          <p:cNvPr id="24" name="组合 23"/>
          <p:cNvGrpSpPr/>
          <p:nvPr/>
        </p:nvGrpSpPr>
        <p:grpSpPr>
          <a:xfrm>
            <a:off x="458470" y="3164840"/>
            <a:ext cx="6583045" cy="2227580"/>
            <a:chOff x="1123" y="4838"/>
            <a:chExt cx="10367" cy="3508"/>
          </a:xfrm>
        </p:grpSpPr>
        <p:sp>
          <p:nvSpPr>
            <p:cNvPr id="22" name="Text 16"/>
            <p:cNvSpPr/>
            <p:nvPr/>
          </p:nvSpPr>
          <p:spPr>
            <a:xfrm>
              <a:off x="1123" y="4838"/>
              <a:ext cx="10367" cy="727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en-US" sz="2000" dirty="0">
                  <a:solidFill>
                    <a:srgbClr val="4B62E1"/>
                  </a:solidFill>
                  <a:latin typeface="Arial" panose="020B0604020202020204" pitchFamily="34" charset="0"/>
                  <a:ea typeface="MiSans" panose="00000500000000000000" pitchFamily="34" charset="-122"/>
                  <a:cs typeface="Arial" panose="020B0604020202020204" pitchFamily="34" charset="0"/>
                </a:rPr>
                <a:t>System Goals and Challenges</a:t>
              </a:r>
              <a:endParaRPr lang="en-US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Text 17"/>
            <p:cNvSpPr/>
            <p:nvPr/>
          </p:nvSpPr>
          <p:spPr>
            <a:xfrm>
              <a:off x="1123" y="5565"/>
              <a:ext cx="7956" cy="2781"/>
            </a:xfrm>
            <a:prstGeom prst="rect">
              <a:avLst/>
            </a:prstGeom>
            <a:noFill/>
          </p:spPr>
          <p:txBody>
            <a:bodyPr wrap="square" lIns="0" tIns="0" rIns="0" bIns="0" rtlCol="0" anchor="t"/>
            <a:lstStyle/>
            <a:p>
              <a:pPr algn="just">
                <a:lnSpc>
                  <a:spcPct val="150000"/>
                </a:lnSpc>
              </a:pPr>
              <a:r>
                <a:rPr lang="en-US" sz="1400" dirty="0">
                  <a:solidFill>
                    <a:srgbClr val="262626"/>
                  </a:solidFill>
                  <a:latin typeface="Arial" panose="020B0604020202020204" pitchFamily="34" charset="0"/>
                  <a:ea typeface="MiSans" panose="00000500000000000000" pitchFamily="34" charset="-122"/>
                  <a:cs typeface="Arial" panose="020B0604020202020204" pitchFamily="34" charset="0"/>
                </a:rPr>
                <a:t>The Rust-based system aims to achieve optimal pathfinding, collision-free multi-robot operations, and flexible task scheduling. It addresses key challenges such as obstacle navigation, robot collisions, and task coordination through advanced algorithms and modular design.</a:t>
              </a:r>
              <a:endParaRPr lang="en-US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26" name="图片 25" descr="屏幕截图 2025-11-27 08570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945" y="1165225"/>
            <a:ext cx="10334625" cy="238125"/>
          </a:xfrm>
          <a:prstGeom prst="rect">
            <a:avLst/>
          </a:prstGeom>
        </p:spPr>
      </p:pic>
      <p:sp>
        <p:nvSpPr>
          <p:cNvPr id="27" name="文本框 26"/>
          <p:cNvSpPr txBox="1"/>
          <p:nvPr/>
        </p:nvSpPr>
        <p:spPr>
          <a:xfrm>
            <a:off x="531495" y="1585595"/>
            <a:ext cx="6532880" cy="15697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To address the core issue of path planning, we encapsulated the find_path function, which implements optimal path calculation based on the A* algorithm. This is the core definition of the function.</a:t>
            </a:r>
            <a:endParaRPr lang="en-US" altLang="zh-CN"/>
          </a:p>
        </p:txBody>
      </p:sp>
      <p:pic>
        <p:nvPicPr>
          <p:cNvPr id="25" name="图片 24" descr="屏幕截图 2025-12-04 2002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31100" y="1487170"/>
            <a:ext cx="3850640" cy="52660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5-17:31:05-d2tarmdnfo2stf9djk4g.jpg"/>
          <p:cNvPicPr>
            <a:picLocks noChangeAspect="1"/>
          </p:cNvPicPr>
          <p:nvPr/>
        </p:nvPicPr>
        <p:blipFill>
          <a:blip r:embed="rId1">
            <a:alphaModFix amt="4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5-17:31:22-d2tarqlnfo2stf9djklg.png"/>
          <p:cNvPicPr>
            <a:picLocks noChangeAspect="1"/>
          </p:cNvPicPr>
          <p:nvPr/>
        </p:nvPicPr>
        <p:blipFill>
          <a:blip r:embed="rId2"/>
          <a:srcRect b="5404"/>
          <a:stretch>
            <a:fillRect/>
          </a:stretch>
        </p:blipFill>
        <p:spPr>
          <a:xfrm>
            <a:off x="0" y="2244725"/>
            <a:ext cx="10852150" cy="4613275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581660" y="532130"/>
            <a:ext cx="10479405" cy="82292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600" dirty="0">
                <a:solidFill>
                  <a:srgbClr val="0D0D0D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System Design &amp; Implementation Highlights</a:t>
            </a:r>
            <a:endParaRPr lang="en-US" sz="1600" dirty="0"/>
          </a:p>
        </p:txBody>
      </p:sp>
      <p:sp>
        <p:nvSpPr>
          <p:cNvPr id="5" name="Shape 1"/>
          <p:cNvSpPr/>
          <p:nvPr/>
        </p:nvSpPr>
        <p:spPr>
          <a:xfrm>
            <a:off x="11406074" y="498250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</p:sp>
      <p:sp>
        <p:nvSpPr>
          <p:cNvPr id="6" name="Text 2"/>
          <p:cNvSpPr/>
          <p:nvPr/>
        </p:nvSpPr>
        <p:spPr>
          <a:xfrm>
            <a:off x="11406074" y="498250"/>
            <a:ext cx="209306" cy="42231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Shape 3"/>
          <p:cNvSpPr/>
          <p:nvPr/>
        </p:nvSpPr>
        <p:spPr>
          <a:xfrm>
            <a:off x="11406074" y="595224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</p:sp>
      <p:sp>
        <p:nvSpPr>
          <p:cNvPr id="8" name="Text 4"/>
          <p:cNvSpPr/>
          <p:nvPr/>
        </p:nvSpPr>
        <p:spPr>
          <a:xfrm>
            <a:off x="11406074" y="595224"/>
            <a:ext cx="209306" cy="42231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5"/>
          <p:cNvSpPr/>
          <p:nvPr/>
        </p:nvSpPr>
        <p:spPr>
          <a:xfrm>
            <a:off x="11406074" y="692198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</p:sp>
      <p:sp>
        <p:nvSpPr>
          <p:cNvPr id="10" name="Text 6"/>
          <p:cNvSpPr/>
          <p:nvPr/>
        </p:nvSpPr>
        <p:spPr>
          <a:xfrm>
            <a:off x="11406074" y="692198"/>
            <a:ext cx="209306" cy="42231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Text 7"/>
          <p:cNvSpPr/>
          <p:nvPr/>
        </p:nvSpPr>
        <p:spPr>
          <a:xfrm>
            <a:off x="382270" y="2431415"/>
            <a:ext cx="2515235" cy="70104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ct val="100000"/>
              </a:lnSpc>
            </a:pPr>
            <a:r>
              <a:rPr lang="en-US" sz="1800" dirty="0">
                <a:solidFill>
                  <a:srgbClr val="4B62E1"/>
                </a:solidFill>
                <a:latin typeface="Arial" panose="020B0604020202020204" pitchFamily="34" charset="0"/>
                <a:ea typeface="MiSans" panose="00000500000000000000" pitchFamily="34" charset="-122"/>
                <a:cs typeface="Arial" panose="020B0604020202020204" pitchFamily="34" charset="0"/>
              </a:rPr>
              <a:t>Core Modules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 8"/>
          <p:cNvSpPr/>
          <p:nvPr/>
        </p:nvSpPr>
        <p:spPr>
          <a:xfrm>
            <a:off x="449580" y="3046730"/>
            <a:ext cx="2461895" cy="272605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rgbClr val="262626"/>
                </a:solidFill>
                <a:latin typeface="Arial" panose="020B0604020202020204" pitchFamily="34" charset="0"/>
                <a:ea typeface="MiSans" panose="00000500000000000000" pitchFamily="34" charset="-122"/>
                <a:cs typeface="Arial" panose="020B0604020202020204" pitchFamily="34" charset="0"/>
              </a:rPr>
              <a:t>The system architecture consists of four core modules: WarehouseGrid, Robot, CollisionAvoidanceSystem, and TaskManager. These modules work together to manage robot navigation, coordination, and task execution.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 9"/>
          <p:cNvSpPr/>
          <p:nvPr/>
        </p:nvSpPr>
        <p:spPr>
          <a:xfrm>
            <a:off x="3340100" y="1816100"/>
            <a:ext cx="2515235" cy="70104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ct val="100000"/>
              </a:lnSpc>
            </a:pPr>
            <a:r>
              <a:rPr lang="en-US" sz="1800" dirty="0">
                <a:solidFill>
                  <a:srgbClr val="4B62E1"/>
                </a:solidFill>
                <a:latin typeface="Arial" panose="020B0604020202020204" pitchFamily="34" charset="0"/>
                <a:ea typeface="MiSans" panose="00000500000000000000" pitchFamily="34" charset="-122"/>
                <a:cs typeface="Arial" panose="020B0604020202020204" pitchFamily="34" charset="0"/>
              </a:rPr>
              <a:t>High-Performance Pathfinding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 10"/>
          <p:cNvSpPr/>
          <p:nvPr/>
        </p:nvSpPr>
        <p:spPr>
          <a:xfrm>
            <a:off x="3407410" y="2431415"/>
            <a:ext cx="2461895" cy="272605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rgbClr val="262626"/>
                </a:solidFill>
                <a:latin typeface="Arial" panose="020B0604020202020204" pitchFamily="34" charset="0"/>
                <a:ea typeface="MiSans" panose="00000500000000000000" pitchFamily="34" charset="-122"/>
                <a:cs typeface="Arial" panose="020B0604020202020204" pitchFamily="34" charset="0"/>
              </a:rPr>
              <a:t>The system uses high-performance A* pathfinding with Manhattan distance heuristic to ensure robots find optimal routes quickly and efficiently, even in complex grid environments.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 11"/>
          <p:cNvSpPr/>
          <p:nvPr/>
        </p:nvSpPr>
        <p:spPr>
          <a:xfrm>
            <a:off x="6285865" y="1816100"/>
            <a:ext cx="2515235" cy="70104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ct val="100000"/>
              </a:lnSpc>
            </a:pPr>
            <a:r>
              <a:rPr lang="en-US" sz="1800" dirty="0">
                <a:solidFill>
                  <a:srgbClr val="4B62E1"/>
                </a:solidFill>
                <a:latin typeface="Arial" panose="020B0604020202020204" pitchFamily="34" charset="0"/>
                <a:ea typeface="MiSans" panose="00000500000000000000" pitchFamily="34" charset="-122"/>
                <a:cs typeface="Arial" panose="020B0604020202020204" pitchFamily="34" charset="0"/>
              </a:rPr>
              <a:t>Deadlock-Free Design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 12"/>
          <p:cNvSpPr/>
          <p:nvPr/>
        </p:nvSpPr>
        <p:spPr>
          <a:xfrm>
            <a:off x="6353175" y="2431415"/>
            <a:ext cx="2461895" cy="272605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rgbClr val="262626"/>
                </a:solidFill>
                <a:latin typeface="Arial" panose="020B0604020202020204" pitchFamily="34" charset="0"/>
                <a:ea typeface="MiSans" panose="00000500000000000000" pitchFamily="34" charset="-122"/>
                <a:cs typeface="Arial" panose="020B0604020202020204" pitchFamily="34" charset="0"/>
              </a:rPr>
              <a:t>The system is designed to be deadlock-free, preventing robots from blocking each other and ensuring smooth operations. This is achieved through advanced collision avoidance and task management strategies.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 13"/>
          <p:cNvSpPr/>
          <p:nvPr/>
        </p:nvSpPr>
        <p:spPr>
          <a:xfrm>
            <a:off x="9217660" y="2431415"/>
            <a:ext cx="2515235" cy="70104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ct val="100000"/>
              </a:lnSpc>
            </a:pPr>
            <a:r>
              <a:rPr lang="en-US" sz="1800" dirty="0">
                <a:solidFill>
                  <a:srgbClr val="4B62E1"/>
                </a:solidFill>
                <a:latin typeface="Arial" panose="020B0604020202020204" pitchFamily="34" charset="0"/>
                <a:ea typeface="MiSans" panose="00000500000000000000" pitchFamily="34" charset="-122"/>
                <a:cs typeface="Arial" panose="020B0604020202020204" pitchFamily="34" charset="0"/>
              </a:rPr>
              <a:t>Real-Time Monitoring and Fault Tolerance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 14"/>
          <p:cNvSpPr/>
          <p:nvPr/>
        </p:nvSpPr>
        <p:spPr>
          <a:xfrm>
            <a:off x="9284970" y="3046730"/>
            <a:ext cx="2461895" cy="272605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rgbClr val="262626"/>
                </a:solidFill>
                <a:latin typeface="Arial" panose="020B0604020202020204" pitchFamily="34" charset="0"/>
                <a:ea typeface="MiSans" panose="00000500000000000000" pitchFamily="34" charset="-122"/>
                <a:cs typeface="Arial" panose="020B0604020202020204" pitchFamily="34" charset="0"/>
              </a:rPr>
              <a:t>Real-time logging of robot positions, states, and events provides continuous monitoring. The system also includes fault tolerance for handling unreachable paths, ensuring robust performance.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5-17:31:11-d2tarntnfo2stf9djka0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5-17:31:07-d2tarmtnfo2stf9djk8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1290" y="2486660"/>
            <a:ext cx="9105265" cy="3916045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530860" y="1240155"/>
            <a:ext cx="11169650" cy="83058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600" dirty="0">
                <a:solidFill>
                  <a:srgbClr val="0D0D0D"/>
                </a:solidFill>
                <a:latin typeface="Arial" panose="020B0604020202020204" pitchFamily="34" charset="0"/>
                <a:ea typeface="MiSans" panose="00000500000000000000" pitchFamily="34" charset="-122"/>
                <a:cs typeface="Arial" panose="020B0604020202020204" pitchFamily="34" charset="0"/>
              </a:rPr>
              <a:t>Demo Plan &amp; Applications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Image 2" descr="https://kimi-img.moonshot.cn/pub/slides/slides_tmpl/image/25-09-05-17:30:59-d2tarktnfo2stf9djjsg.png"/>
          <p:cNvPicPr>
            <a:picLocks noChangeAspect="1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 rot="16200000">
            <a:off x="10665460" y="-8255"/>
            <a:ext cx="262890" cy="1170305"/>
          </a:xfrm>
          <a:prstGeom prst="rect">
            <a:avLst/>
          </a:prstGeom>
        </p:spPr>
      </p:pic>
      <p:sp>
        <p:nvSpPr>
          <p:cNvPr id="6" name="Shape 1"/>
          <p:cNvSpPr/>
          <p:nvPr/>
        </p:nvSpPr>
        <p:spPr>
          <a:xfrm>
            <a:off x="576149" y="498250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</p:sp>
      <p:sp>
        <p:nvSpPr>
          <p:cNvPr id="7" name="Text 2"/>
          <p:cNvSpPr/>
          <p:nvPr/>
        </p:nvSpPr>
        <p:spPr>
          <a:xfrm>
            <a:off x="576149" y="498250"/>
            <a:ext cx="209306" cy="42231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3"/>
          <p:cNvSpPr/>
          <p:nvPr/>
        </p:nvSpPr>
        <p:spPr>
          <a:xfrm>
            <a:off x="576149" y="595224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</p:sp>
      <p:sp>
        <p:nvSpPr>
          <p:cNvPr id="9" name="Text 4"/>
          <p:cNvSpPr/>
          <p:nvPr/>
        </p:nvSpPr>
        <p:spPr>
          <a:xfrm>
            <a:off x="576149" y="595224"/>
            <a:ext cx="209306" cy="42231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Shape 5"/>
          <p:cNvSpPr/>
          <p:nvPr/>
        </p:nvSpPr>
        <p:spPr>
          <a:xfrm>
            <a:off x="576149" y="692198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</p:sp>
      <p:sp>
        <p:nvSpPr>
          <p:cNvPr id="11" name="Text 6"/>
          <p:cNvSpPr/>
          <p:nvPr/>
        </p:nvSpPr>
        <p:spPr>
          <a:xfrm>
            <a:off x="576149" y="692198"/>
            <a:ext cx="209306" cy="42231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12" name="Image 3" descr="https://kimi-img.moonshot.cn/pub/slides/slides_tmpl/image/25-09-05-17:31:05-d2tarmdnfo2stf9djk3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455295" y="3075940"/>
            <a:ext cx="2518410" cy="3209925"/>
          </a:xfrm>
          <a:prstGeom prst="rect">
            <a:avLst/>
          </a:prstGeom>
        </p:spPr>
      </p:pic>
      <p:sp>
        <p:nvSpPr>
          <p:cNvPr id="13" name="Text 7"/>
          <p:cNvSpPr/>
          <p:nvPr>
            <p:custDataLst>
              <p:tags r:id="rId5"/>
            </p:custDataLst>
          </p:nvPr>
        </p:nvSpPr>
        <p:spPr>
          <a:xfrm>
            <a:off x="3370580" y="3075940"/>
            <a:ext cx="3712210" cy="83058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lang="en-US" sz="2000" dirty="0">
                <a:solidFill>
                  <a:srgbClr val="4B62E1"/>
                </a:solidFill>
                <a:latin typeface="Arial" panose="020B0604020202020204" pitchFamily="34" charset="0"/>
                <a:ea typeface="MiSans" panose="00000500000000000000" pitchFamily="34" charset="-122"/>
                <a:cs typeface="Arial" panose="020B0604020202020204" pitchFamily="34" charset="0"/>
              </a:rPr>
              <a:t>Demo Setup and Outputs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 8"/>
          <p:cNvSpPr/>
          <p:nvPr>
            <p:custDataLst>
              <p:tags r:id="rId6"/>
            </p:custDataLst>
          </p:nvPr>
        </p:nvSpPr>
        <p:spPr>
          <a:xfrm>
            <a:off x="3512820" y="3658870"/>
            <a:ext cx="3385820" cy="239268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rgbClr val="262626"/>
                </a:solidFill>
                <a:latin typeface="Arial" panose="020B0604020202020204" pitchFamily="34" charset="0"/>
                <a:ea typeface="MiSans" panose="00000500000000000000" pitchFamily="34" charset="-122"/>
                <a:cs typeface="Arial" panose="020B0604020202020204" pitchFamily="34" charset="0"/>
              </a:rPr>
              <a:t>To demonstrate the system, users can set up a Rust project, configure dependencies, and run a simulation with three robots executing tasks. The demo will display real-time robot positions, states, collision handling, and task completion.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 9"/>
          <p:cNvSpPr/>
          <p:nvPr>
            <p:custDataLst>
              <p:tags r:id="rId7"/>
            </p:custDataLst>
          </p:nvPr>
        </p:nvSpPr>
        <p:spPr>
          <a:xfrm>
            <a:off x="7479665" y="3075940"/>
            <a:ext cx="3712210" cy="83058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lang="en-US" sz="2000" dirty="0">
                <a:solidFill>
                  <a:srgbClr val="4B62E1"/>
                </a:solidFill>
                <a:latin typeface="Arial" panose="020B0604020202020204" pitchFamily="34" charset="0"/>
                <a:ea typeface="MiSans" panose="00000500000000000000" pitchFamily="34" charset="-122"/>
                <a:cs typeface="Arial" panose="020B0604020202020204" pitchFamily="34" charset="0"/>
              </a:rPr>
              <a:t>Practical Applications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 10"/>
          <p:cNvSpPr/>
          <p:nvPr>
            <p:custDataLst>
              <p:tags r:id="rId8"/>
            </p:custDataLst>
          </p:nvPr>
        </p:nvSpPr>
        <p:spPr>
          <a:xfrm>
            <a:off x="7621905" y="3658870"/>
            <a:ext cx="3385820" cy="225107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rgbClr val="262626"/>
                </a:solidFill>
                <a:latin typeface="Arial" panose="020B0604020202020204" pitchFamily="34" charset="0"/>
                <a:ea typeface="MiSans" panose="00000500000000000000" pitchFamily="34" charset="-122"/>
                <a:cs typeface="Arial" panose="020B0604020202020204" pitchFamily="34" charset="0"/>
              </a:rPr>
              <a:t>The system has practical applications in warehouse logistics, production line material transport, and smart inventory management. It improves efficiency and automation in industrial settings, showcasing its potential for real-world use.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" name="图片 16" descr="屏幕截图 2025-12-04 20002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635"/>
            <a:ext cx="3401695" cy="68268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5-17:31:01-d2tarldnfo2stf9djk00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5-17:31:00-d2tarl5nfo2stf9djjv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68880"/>
            <a:ext cx="5182870" cy="1835150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9-05-17:31:00-d2tarl5nfo2stf9djju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0829" y="3260408"/>
            <a:ext cx="1701800" cy="1701800"/>
          </a:xfrm>
          <a:prstGeom prst="rect">
            <a:avLst/>
          </a:prstGeom>
        </p:spPr>
      </p:pic>
      <p:pic>
        <p:nvPicPr>
          <p:cNvPr id="5" name="Image 3" descr="https://kimi-img.moonshot.cn/pub/slides/slides_tmpl/image/25-09-05-17:31:00-d2tarl5nfo2stf9djjv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1110" y="2028825"/>
            <a:ext cx="2790825" cy="2800350"/>
          </a:xfrm>
          <a:prstGeom prst="rect">
            <a:avLst/>
          </a:prstGeom>
        </p:spPr>
      </p:pic>
      <p:pic>
        <p:nvPicPr>
          <p:cNvPr id="6" name="Image 4" descr="https://kimi-img.moonshot.cn/pub/slides/slides_tmpl/image/25-09-05-17:30:59-d2tarktnfo2stf9djjsg.png"/>
          <p:cNvPicPr>
            <a:picLocks noChangeAspect="1"/>
          </p:cNvPicPr>
          <p:nvPr/>
        </p:nvPicPr>
        <p:blipFill>
          <a:blip r:embed="rId5">
            <a:alphaModFix amt="40000"/>
          </a:blip>
          <a:stretch>
            <a:fillRect/>
          </a:stretch>
        </p:blipFill>
        <p:spPr>
          <a:xfrm rot="16200000">
            <a:off x="10665460" y="-8255"/>
            <a:ext cx="262890" cy="1170305"/>
          </a:xfrm>
          <a:prstGeom prst="rect">
            <a:avLst/>
          </a:prstGeom>
        </p:spPr>
      </p:pic>
      <p:sp>
        <p:nvSpPr>
          <p:cNvPr id="8" name="Text 1"/>
          <p:cNvSpPr/>
          <p:nvPr/>
        </p:nvSpPr>
        <p:spPr>
          <a:xfrm>
            <a:off x="575945" y="2938780"/>
            <a:ext cx="6607175" cy="969010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algn="l">
              <a:lnSpc>
                <a:spcPct val="150000"/>
              </a:lnSpc>
              <a:buClrTx/>
              <a:buSzTx/>
              <a:buFontTx/>
              <a:buNone/>
            </a:pPr>
            <a:r>
              <a:rPr lang="en-US" sz="34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MiSans" panose="00000500000000000000" pitchFamily="34" charset="-122"/>
                <a:cs typeface="Arial" panose="020B0604020202020204" pitchFamily="34" charset="0"/>
                <a:sym typeface="+mn-ea"/>
              </a:rPr>
              <a:t>Network Protocols and Servers</a:t>
            </a:r>
            <a:endParaRPr lang="en-US" sz="3400" b="1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MiSans" panose="00000500000000000000" pitchFamily="34" charset="-122"/>
              <a:cs typeface="Arial" panose="020B0604020202020204" pitchFamily="34" charset="0"/>
            </a:endParaRPr>
          </a:p>
        </p:txBody>
      </p:sp>
      <p:sp>
        <p:nvSpPr>
          <p:cNvPr id="9" name="Shape 2"/>
          <p:cNvSpPr/>
          <p:nvPr/>
        </p:nvSpPr>
        <p:spPr>
          <a:xfrm>
            <a:off x="9318547" y="6332566"/>
            <a:ext cx="2063750" cy="0"/>
          </a:xfrm>
          <a:prstGeom prst="straightConnector1">
            <a:avLst/>
          </a:prstGeom>
          <a:noFill/>
          <a:ln w="9525">
            <a:solidFill>
              <a:srgbClr val="000000">
                <a:alpha val="21961"/>
              </a:srgbClr>
            </a:solidFill>
            <a:prstDash val="solid"/>
            <a:headEnd type="none"/>
            <a:tailEnd type="none"/>
          </a:ln>
        </p:spPr>
      </p:sp>
      <p:sp>
        <p:nvSpPr>
          <p:cNvPr id="10" name="Shape 3"/>
          <p:cNvSpPr/>
          <p:nvPr/>
        </p:nvSpPr>
        <p:spPr>
          <a:xfrm>
            <a:off x="576149" y="498250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</p:sp>
      <p:sp>
        <p:nvSpPr>
          <p:cNvPr id="11" name="Text 4"/>
          <p:cNvSpPr/>
          <p:nvPr/>
        </p:nvSpPr>
        <p:spPr>
          <a:xfrm>
            <a:off x="576149" y="498250"/>
            <a:ext cx="209306" cy="42231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Shape 5"/>
          <p:cNvSpPr/>
          <p:nvPr/>
        </p:nvSpPr>
        <p:spPr>
          <a:xfrm>
            <a:off x="576149" y="595224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</p:sp>
      <p:sp>
        <p:nvSpPr>
          <p:cNvPr id="13" name="Text 6"/>
          <p:cNvSpPr/>
          <p:nvPr/>
        </p:nvSpPr>
        <p:spPr>
          <a:xfrm>
            <a:off x="576149" y="595224"/>
            <a:ext cx="209306" cy="42231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Shape 7"/>
          <p:cNvSpPr/>
          <p:nvPr/>
        </p:nvSpPr>
        <p:spPr>
          <a:xfrm>
            <a:off x="576149" y="692198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</p:sp>
      <p:sp>
        <p:nvSpPr>
          <p:cNvPr id="15" name="Text 8"/>
          <p:cNvSpPr/>
          <p:nvPr/>
        </p:nvSpPr>
        <p:spPr>
          <a:xfrm>
            <a:off x="576149" y="692198"/>
            <a:ext cx="209306" cy="42231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6" name="Shape 9"/>
          <p:cNvSpPr/>
          <p:nvPr/>
        </p:nvSpPr>
        <p:spPr>
          <a:xfrm>
            <a:off x="531399" y="6143377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</p:sp>
      <p:sp>
        <p:nvSpPr>
          <p:cNvPr id="17" name="Text 10"/>
          <p:cNvSpPr/>
          <p:nvPr/>
        </p:nvSpPr>
        <p:spPr>
          <a:xfrm>
            <a:off x="531399" y="6143377"/>
            <a:ext cx="209306" cy="42231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8" name="Shape 11"/>
          <p:cNvSpPr/>
          <p:nvPr/>
        </p:nvSpPr>
        <p:spPr>
          <a:xfrm>
            <a:off x="531399" y="6240351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</p:sp>
      <p:sp>
        <p:nvSpPr>
          <p:cNvPr id="19" name="Text 12"/>
          <p:cNvSpPr/>
          <p:nvPr/>
        </p:nvSpPr>
        <p:spPr>
          <a:xfrm>
            <a:off x="531399" y="6240351"/>
            <a:ext cx="209306" cy="42231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0" name="Shape 13"/>
          <p:cNvSpPr/>
          <p:nvPr/>
        </p:nvSpPr>
        <p:spPr>
          <a:xfrm>
            <a:off x="531399" y="6337325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</p:sp>
      <p:sp>
        <p:nvSpPr>
          <p:cNvPr id="21" name="Text 14"/>
          <p:cNvSpPr/>
          <p:nvPr/>
        </p:nvSpPr>
        <p:spPr>
          <a:xfrm>
            <a:off x="531399" y="6337325"/>
            <a:ext cx="209306" cy="42231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2" name="Text 0"/>
          <p:cNvSpPr/>
          <p:nvPr/>
        </p:nvSpPr>
        <p:spPr>
          <a:xfrm>
            <a:off x="7875270" y="2729230"/>
            <a:ext cx="2262505" cy="139890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8500" dirty="0">
                <a:solidFill>
                  <a:srgbClr val="F2F7FA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04</a:t>
            </a:r>
            <a:endParaRPr lang="en-US" sz="16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5-17:31:01-d2tarldnfo2stf9djk00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54000" y="1295400"/>
            <a:ext cx="7607300" cy="1016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600" b="1" dirty="0">
                <a:solidFill>
                  <a:srgbClr val="4A90E2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Real-Time Async WebSocket Backbone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254000" y="2514600"/>
            <a:ext cx="7480300" cy="914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Our mission is to deliver </a:t>
            </a:r>
            <a:r>
              <a:rPr lang="en-US" sz="1600" dirty="0">
                <a:solidFill>
                  <a:srgbClr val="333333"/>
                </a:solidFill>
                <a:highlight>
                  <a:srgbClr val="ADD8E6">
                    <a:alpha val="100000"/>
                  </a:srgbClr>
                </a:highlight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sub-100ms state broadcasts </a:t>
            </a:r>
            <a:r>
              <a:rPr lang="en-US" sz="16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to an unlimited number of clients while maintaining a CPU load under 10%. This industrial-grade server is built for the classroom but ready for the factory floor.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254000" y="3733800"/>
            <a:ext cx="406400" cy="406400"/>
          </a:xfrm>
          <a:custGeom>
            <a:avLst/>
            <a:gdLst/>
            <a:ahLst/>
            <a:cxnLst/>
            <a:rect l="l" t="t" r="r" b="b"/>
            <a:pathLst>
              <a:path w="406400" h="406400">
                <a:moveTo>
                  <a:pt x="203200" y="0"/>
                </a:moveTo>
                <a:lnTo>
                  <a:pt x="203200" y="0"/>
                </a:lnTo>
                <a:cubicBezTo>
                  <a:pt x="315349" y="0"/>
                  <a:pt x="406400" y="91051"/>
                  <a:pt x="406400" y="203200"/>
                </a:cubicBezTo>
                <a:lnTo>
                  <a:pt x="406400" y="203200"/>
                </a:lnTo>
                <a:cubicBezTo>
                  <a:pt x="406400" y="315349"/>
                  <a:pt x="315349" y="406400"/>
                  <a:pt x="203200" y="406400"/>
                </a:cubicBezTo>
                <a:lnTo>
                  <a:pt x="203200" y="406400"/>
                </a:lnTo>
                <a:cubicBezTo>
                  <a:pt x="91051" y="406400"/>
                  <a:pt x="0" y="315349"/>
                  <a:pt x="0" y="203200"/>
                </a:cubicBezTo>
                <a:lnTo>
                  <a:pt x="0" y="203200"/>
                </a:lnTo>
                <a:cubicBezTo>
                  <a:pt x="0" y="91051"/>
                  <a:pt x="91051" y="0"/>
                  <a:pt x="203200" y="0"/>
                </a:cubicBezTo>
                <a:close/>
              </a:path>
            </a:pathLst>
          </a:custGeom>
          <a:solidFill>
            <a:srgbClr val="4A90E2"/>
          </a:solidFill>
        </p:spPr>
      </p:sp>
      <p:sp>
        <p:nvSpPr>
          <p:cNvPr id="6" name="Shape 3"/>
          <p:cNvSpPr/>
          <p:nvPr/>
        </p:nvSpPr>
        <p:spPr>
          <a:xfrm>
            <a:off x="330200" y="3835400"/>
            <a:ext cx="254000" cy="203200"/>
          </a:xfrm>
          <a:custGeom>
            <a:avLst/>
            <a:gdLst/>
            <a:ahLst/>
            <a:cxnLst/>
            <a:rect l="l" t="t" r="r" b="b"/>
            <a:pathLst>
              <a:path w="254000" h="203200">
                <a:moveTo>
                  <a:pt x="165060" y="83542"/>
                </a:moveTo>
                <a:cubicBezTo>
                  <a:pt x="169902" y="82233"/>
                  <a:pt x="174982" y="84534"/>
                  <a:pt x="177165" y="89019"/>
                </a:cubicBezTo>
                <a:lnTo>
                  <a:pt x="184547" y="103942"/>
                </a:lnTo>
                <a:cubicBezTo>
                  <a:pt x="188635" y="104497"/>
                  <a:pt x="192643" y="105608"/>
                  <a:pt x="196413" y="107156"/>
                </a:cubicBezTo>
                <a:lnTo>
                  <a:pt x="210304" y="97909"/>
                </a:lnTo>
                <a:cubicBezTo>
                  <a:pt x="214471" y="95131"/>
                  <a:pt x="219988" y="95687"/>
                  <a:pt x="223520" y="99219"/>
                </a:cubicBezTo>
                <a:lnTo>
                  <a:pt x="231140" y="106839"/>
                </a:lnTo>
                <a:cubicBezTo>
                  <a:pt x="234672" y="110371"/>
                  <a:pt x="235228" y="115927"/>
                  <a:pt x="232450" y="120055"/>
                </a:cubicBezTo>
                <a:lnTo>
                  <a:pt x="223203" y="133906"/>
                </a:lnTo>
                <a:cubicBezTo>
                  <a:pt x="223957" y="135771"/>
                  <a:pt x="224631" y="137716"/>
                  <a:pt x="225187" y="139740"/>
                </a:cubicBezTo>
                <a:cubicBezTo>
                  <a:pt x="225742" y="141764"/>
                  <a:pt x="226100" y="143748"/>
                  <a:pt x="226377" y="145772"/>
                </a:cubicBezTo>
                <a:lnTo>
                  <a:pt x="241340" y="153154"/>
                </a:lnTo>
                <a:cubicBezTo>
                  <a:pt x="245824" y="155377"/>
                  <a:pt x="248126" y="160457"/>
                  <a:pt x="246817" y="165259"/>
                </a:cubicBezTo>
                <a:lnTo>
                  <a:pt x="244038" y="175657"/>
                </a:lnTo>
                <a:cubicBezTo>
                  <a:pt x="242729" y="180459"/>
                  <a:pt x="238244" y="183713"/>
                  <a:pt x="233243" y="183396"/>
                </a:cubicBezTo>
                <a:lnTo>
                  <a:pt x="216575" y="182324"/>
                </a:lnTo>
                <a:cubicBezTo>
                  <a:pt x="214074" y="185539"/>
                  <a:pt x="211177" y="188516"/>
                  <a:pt x="207883" y="191056"/>
                </a:cubicBezTo>
                <a:lnTo>
                  <a:pt x="208955" y="207685"/>
                </a:lnTo>
                <a:cubicBezTo>
                  <a:pt x="209272" y="212685"/>
                  <a:pt x="206018" y="217210"/>
                  <a:pt x="201216" y="218480"/>
                </a:cubicBezTo>
                <a:lnTo>
                  <a:pt x="190818" y="221258"/>
                </a:lnTo>
                <a:cubicBezTo>
                  <a:pt x="185976" y="222567"/>
                  <a:pt x="180935" y="220266"/>
                  <a:pt x="178713" y="215781"/>
                </a:cubicBezTo>
                <a:lnTo>
                  <a:pt x="171331" y="200858"/>
                </a:lnTo>
                <a:cubicBezTo>
                  <a:pt x="167243" y="200303"/>
                  <a:pt x="163235" y="199192"/>
                  <a:pt x="159464" y="197644"/>
                </a:cubicBezTo>
                <a:lnTo>
                  <a:pt x="145574" y="206891"/>
                </a:lnTo>
                <a:cubicBezTo>
                  <a:pt x="141407" y="209669"/>
                  <a:pt x="135890" y="209113"/>
                  <a:pt x="132358" y="205581"/>
                </a:cubicBezTo>
                <a:lnTo>
                  <a:pt x="124738" y="197961"/>
                </a:lnTo>
                <a:cubicBezTo>
                  <a:pt x="121206" y="194429"/>
                  <a:pt x="120650" y="188913"/>
                  <a:pt x="123428" y="184745"/>
                </a:cubicBezTo>
                <a:lnTo>
                  <a:pt x="132675" y="170855"/>
                </a:lnTo>
                <a:cubicBezTo>
                  <a:pt x="131921" y="168989"/>
                  <a:pt x="131247" y="167045"/>
                  <a:pt x="130691" y="165021"/>
                </a:cubicBezTo>
                <a:cubicBezTo>
                  <a:pt x="130135" y="162997"/>
                  <a:pt x="129778" y="160973"/>
                  <a:pt x="129500" y="158988"/>
                </a:cubicBezTo>
                <a:lnTo>
                  <a:pt x="114538" y="151606"/>
                </a:lnTo>
                <a:cubicBezTo>
                  <a:pt x="110053" y="149384"/>
                  <a:pt x="107791" y="144304"/>
                  <a:pt x="109061" y="139502"/>
                </a:cubicBezTo>
                <a:lnTo>
                  <a:pt x="111839" y="129103"/>
                </a:lnTo>
                <a:cubicBezTo>
                  <a:pt x="113149" y="124301"/>
                  <a:pt x="117634" y="121047"/>
                  <a:pt x="122634" y="121364"/>
                </a:cubicBezTo>
                <a:lnTo>
                  <a:pt x="139263" y="122436"/>
                </a:lnTo>
                <a:cubicBezTo>
                  <a:pt x="141764" y="119221"/>
                  <a:pt x="144661" y="116245"/>
                  <a:pt x="147955" y="113705"/>
                </a:cubicBezTo>
                <a:lnTo>
                  <a:pt x="146883" y="97115"/>
                </a:lnTo>
                <a:cubicBezTo>
                  <a:pt x="146566" y="92115"/>
                  <a:pt x="149820" y="87590"/>
                  <a:pt x="154622" y="86320"/>
                </a:cubicBezTo>
                <a:lnTo>
                  <a:pt x="165021" y="83542"/>
                </a:lnTo>
                <a:close/>
                <a:moveTo>
                  <a:pt x="177959" y="134938"/>
                </a:moveTo>
                <a:cubicBezTo>
                  <a:pt x="168321" y="134948"/>
                  <a:pt x="160505" y="142782"/>
                  <a:pt x="160516" y="152420"/>
                </a:cubicBezTo>
                <a:cubicBezTo>
                  <a:pt x="160527" y="162058"/>
                  <a:pt x="168361" y="169873"/>
                  <a:pt x="177998" y="169863"/>
                </a:cubicBezTo>
                <a:cubicBezTo>
                  <a:pt x="187636" y="169852"/>
                  <a:pt x="195452" y="162018"/>
                  <a:pt x="195441" y="152380"/>
                </a:cubicBezTo>
                <a:cubicBezTo>
                  <a:pt x="195430" y="142742"/>
                  <a:pt x="187597" y="134927"/>
                  <a:pt x="177959" y="134938"/>
                </a:cubicBezTo>
                <a:close/>
                <a:moveTo>
                  <a:pt x="89257" y="-18058"/>
                </a:moveTo>
                <a:lnTo>
                  <a:pt x="99655" y="-15280"/>
                </a:lnTo>
                <a:cubicBezTo>
                  <a:pt x="104458" y="-13970"/>
                  <a:pt x="107712" y="-9446"/>
                  <a:pt x="107394" y="-4485"/>
                </a:cubicBezTo>
                <a:lnTo>
                  <a:pt x="106323" y="12105"/>
                </a:lnTo>
                <a:cubicBezTo>
                  <a:pt x="109617" y="14645"/>
                  <a:pt x="112514" y="17582"/>
                  <a:pt x="115014" y="20836"/>
                </a:cubicBezTo>
                <a:lnTo>
                  <a:pt x="131683" y="19764"/>
                </a:lnTo>
                <a:cubicBezTo>
                  <a:pt x="136644" y="19447"/>
                  <a:pt x="141168" y="22701"/>
                  <a:pt x="142478" y="27503"/>
                </a:cubicBezTo>
                <a:lnTo>
                  <a:pt x="145256" y="37902"/>
                </a:lnTo>
                <a:cubicBezTo>
                  <a:pt x="146526" y="42704"/>
                  <a:pt x="144264" y="47784"/>
                  <a:pt x="139779" y="50006"/>
                </a:cubicBezTo>
                <a:lnTo>
                  <a:pt x="124817" y="57388"/>
                </a:lnTo>
                <a:cubicBezTo>
                  <a:pt x="124539" y="59412"/>
                  <a:pt x="124143" y="61436"/>
                  <a:pt x="123627" y="63421"/>
                </a:cubicBezTo>
                <a:cubicBezTo>
                  <a:pt x="123111" y="65405"/>
                  <a:pt x="122396" y="67389"/>
                  <a:pt x="121642" y="69255"/>
                </a:cubicBezTo>
                <a:lnTo>
                  <a:pt x="130889" y="83145"/>
                </a:lnTo>
                <a:cubicBezTo>
                  <a:pt x="133668" y="87313"/>
                  <a:pt x="133112" y="92829"/>
                  <a:pt x="129580" y="96361"/>
                </a:cubicBezTo>
                <a:lnTo>
                  <a:pt x="121960" y="103981"/>
                </a:lnTo>
                <a:cubicBezTo>
                  <a:pt x="118428" y="107513"/>
                  <a:pt x="112911" y="108069"/>
                  <a:pt x="108744" y="105291"/>
                </a:cubicBezTo>
                <a:lnTo>
                  <a:pt x="94853" y="96044"/>
                </a:lnTo>
                <a:cubicBezTo>
                  <a:pt x="91083" y="97592"/>
                  <a:pt x="87074" y="98703"/>
                  <a:pt x="82987" y="99258"/>
                </a:cubicBezTo>
                <a:lnTo>
                  <a:pt x="75605" y="114181"/>
                </a:lnTo>
                <a:cubicBezTo>
                  <a:pt x="73382" y="118666"/>
                  <a:pt x="68302" y="120928"/>
                  <a:pt x="63500" y="119658"/>
                </a:cubicBezTo>
                <a:lnTo>
                  <a:pt x="53102" y="116880"/>
                </a:lnTo>
                <a:cubicBezTo>
                  <a:pt x="48260" y="115570"/>
                  <a:pt x="45045" y="111046"/>
                  <a:pt x="45363" y="106085"/>
                </a:cubicBezTo>
                <a:lnTo>
                  <a:pt x="46434" y="89456"/>
                </a:lnTo>
                <a:cubicBezTo>
                  <a:pt x="43140" y="86916"/>
                  <a:pt x="40243" y="83979"/>
                  <a:pt x="37743" y="80724"/>
                </a:cubicBezTo>
                <a:lnTo>
                  <a:pt x="21074" y="81796"/>
                </a:lnTo>
                <a:cubicBezTo>
                  <a:pt x="16113" y="82113"/>
                  <a:pt x="11589" y="78859"/>
                  <a:pt x="10279" y="74057"/>
                </a:cubicBezTo>
                <a:lnTo>
                  <a:pt x="7501" y="63659"/>
                </a:lnTo>
                <a:cubicBezTo>
                  <a:pt x="6231" y="58857"/>
                  <a:pt x="8493" y="53777"/>
                  <a:pt x="12978" y="51554"/>
                </a:cubicBezTo>
                <a:lnTo>
                  <a:pt x="27940" y="44172"/>
                </a:lnTo>
                <a:cubicBezTo>
                  <a:pt x="28218" y="42148"/>
                  <a:pt x="28615" y="40164"/>
                  <a:pt x="29131" y="38140"/>
                </a:cubicBezTo>
                <a:cubicBezTo>
                  <a:pt x="29686" y="36116"/>
                  <a:pt x="30321" y="34171"/>
                  <a:pt x="31115" y="32306"/>
                </a:cubicBezTo>
                <a:lnTo>
                  <a:pt x="21868" y="18455"/>
                </a:lnTo>
                <a:cubicBezTo>
                  <a:pt x="19090" y="14288"/>
                  <a:pt x="19645" y="8771"/>
                  <a:pt x="23178" y="5239"/>
                </a:cubicBezTo>
                <a:lnTo>
                  <a:pt x="30798" y="-2381"/>
                </a:lnTo>
                <a:cubicBezTo>
                  <a:pt x="34330" y="-5913"/>
                  <a:pt x="39846" y="-6469"/>
                  <a:pt x="44013" y="-3691"/>
                </a:cubicBezTo>
                <a:lnTo>
                  <a:pt x="57904" y="5556"/>
                </a:lnTo>
                <a:cubicBezTo>
                  <a:pt x="61674" y="4008"/>
                  <a:pt x="65683" y="2897"/>
                  <a:pt x="69771" y="2342"/>
                </a:cubicBezTo>
                <a:lnTo>
                  <a:pt x="77152" y="-12581"/>
                </a:lnTo>
                <a:cubicBezTo>
                  <a:pt x="79375" y="-17066"/>
                  <a:pt x="84415" y="-19328"/>
                  <a:pt x="89257" y="-18058"/>
                </a:cubicBezTo>
                <a:close/>
                <a:moveTo>
                  <a:pt x="76359" y="33338"/>
                </a:moveTo>
                <a:cubicBezTo>
                  <a:pt x="66721" y="33338"/>
                  <a:pt x="58896" y="41162"/>
                  <a:pt x="58896" y="50800"/>
                </a:cubicBezTo>
                <a:cubicBezTo>
                  <a:pt x="58896" y="60438"/>
                  <a:pt x="66721" y="68263"/>
                  <a:pt x="76359" y="68263"/>
                </a:cubicBezTo>
                <a:cubicBezTo>
                  <a:pt x="85997" y="68263"/>
                  <a:pt x="93821" y="60438"/>
                  <a:pt x="93821" y="50800"/>
                </a:cubicBezTo>
                <a:cubicBezTo>
                  <a:pt x="93821" y="41162"/>
                  <a:pt x="85997" y="33338"/>
                  <a:pt x="76359" y="33338"/>
                </a:cubicBezTo>
                <a:close/>
              </a:path>
            </a:pathLst>
          </a:custGeom>
          <a:solidFill>
            <a:srgbClr val="FFFFFF"/>
          </a:solidFill>
        </p:spPr>
      </p:sp>
      <p:sp>
        <p:nvSpPr>
          <p:cNvPr id="7" name="Text 4"/>
          <p:cNvSpPr/>
          <p:nvPr/>
        </p:nvSpPr>
        <p:spPr>
          <a:xfrm>
            <a:off x="812800" y="3733800"/>
            <a:ext cx="69215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4A90E2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Async Engine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812800" y="4038600"/>
            <a:ext cx="6908800" cy="508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Powered by Rust's </a:t>
            </a:r>
            <a:r>
              <a:rPr lang="en-US" sz="1400" b="1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tokio</a:t>
            </a:r>
            <a:r>
              <a:rPr lang="en-US" sz="14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 runtime and </a:t>
            </a:r>
            <a:r>
              <a:rPr lang="en-US" sz="1400" b="1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tokio-tungstenite</a:t>
            </a:r>
            <a:r>
              <a:rPr lang="en-US" sz="14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 for non-blocking, concurrent connections.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254000" y="4749800"/>
            <a:ext cx="406400" cy="406400"/>
          </a:xfrm>
          <a:custGeom>
            <a:avLst/>
            <a:gdLst/>
            <a:ahLst/>
            <a:cxnLst/>
            <a:rect l="l" t="t" r="r" b="b"/>
            <a:pathLst>
              <a:path w="406400" h="406400">
                <a:moveTo>
                  <a:pt x="203200" y="0"/>
                </a:moveTo>
                <a:lnTo>
                  <a:pt x="203200" y="0"/>
                </a:lnTo>
                <a:cubicBezTo>
                  <a:pt x="315349" y="0"/>
                  <a:pt x="406400" y="91051"/>
                  <a:pt x="406400" y="203200"/>
                </a:cubicBezTo>
                <a:lnTo>
                  <a:pt x="406400" y="203200"/>
                </a:lnTo>
                <a:cubicBezTo>
                  <a:pt x="406400" y="315349"/>
                  <a:pt x="315349" y="406400"/>
                  <a:pt x="203200" y="406400"/>
                </a:cubicBezTo>
                <a:lnTo>
                  <a:pt x="203200" y="406400"/>
                </a:lnTo>
                <a:cubicBezTo>
                  <a:pt x="91051" y="406400"/>
                  <a:pt x="0" y="315349"/>
                  <a:pt x="0" y="203200"/>
                </a:cubicBezTo>
                <a:lnTo>
                  <a:pt x="0" y="203200"/>
                </a:lnTo>
                <a:cubicBezTo>
                  <a:pt x="0" y="91051"/>
                  <a:pt x="91051" y="0"/>
                  <a:pt x="203200" y="0"/>
                </a:cubicBezTo>
                <a:close/>
              </a:path>
            </a:pathLst>
          </a:custGeom>
          <a:solidFill>
            <a:srgbClr val="7484DF"/>
          </a:solidFill>
        </p:spPr>
      </p:sp>
      <p:sp>
        <p:nvSpPr>
          <p:cNvPr id="10" name="Shape 7"/>
          <p:cNvSpPr/>
          <p:nvPr/>
        </p:nvSpPr>
        <p:spPr>
          <a:xfrm>
            <a:off x="381000" y="4851400"/>
            <a:ext cx="152400" cy="203200"/>
          </a:xfrm>
          <a:custGeom>
            <a:avLst/>
            <a:gdLst/>
            <a:ahLst/>
            <a:cxnLst/>
            <a:rect l="l" t="t" r="r" b="b"/>
            <a:pathLst>
              <a:path w="152400" h="203200">
                <a:moveTo>
                  <a:pt x="50800" y="38100"/>
                </a:moveTo>
                <a:lnTo>
                  <a:pt x="50800" y="63500"/>
                </a:lnTo>
                <a:lnTo>
                  <a:pt x="101600" y="63500"/>
                </a:lnTo>
                <a:lnTo>
                  <a:pt x="101600" y="38100"/>
                </a:lnTo>
                <a:cubicBezTo>
                  <a:pt x="101600" y="24090"/>
                  <a:pt x="90210" y="12700"/>
                  <a:pt x="76200" y="12700"/>
                </a:cubicBezTo>
                <a:cubicBezTo>
                  <a:pt x="62190" y="12700"/>
                  <a:pt x="50800" y="24090"/>
                  <a:pt x="50800" y="38100"/>
                </a:cubicBezTo>
                <a:close/>
                <a:moveTo>
                  <a:pt x="25400" y="63500"/>
                </a:moveTo>
                <a:lnTo>
                  <a:pt x="25400" y="38100"/>
                </a:lnTo>
                <a:cubicBezTo>
                  <a:pt x="25400" y="10041"/>
                  <a:pt x="48141" y="-12700"/>
                  <a:pt x="76200" y="-12700"/>
                </a:cubicBezTo>
                <a:cubicBezTo>
                  <a:pt x="104259" y="-12700"/>
                  <a:pt x="127000" y="10041"/>
                  <a:pt x="127000" y="38100"/>
                </a:cubicBezTo>
                <a:lnTo>
                  <a:pt x="127000" y="63500"/>
                </a:lnTo>
                <a:cubicBezTo>
                  <a:pt x="141010" y="63500"/>
                  <a:pt x="152400" y="74890"/>
                  <a:pt x="152400" y="88900"/>
                </a:cubicBezTo>
                <a:lnTo>
                  <a:pt x="152400" y="177800"/>
                </a:lnTo>
                <a:cubicBezTo>
                  <a:pt x="152400" y="191810"/>
                  <a:pt x="141010" y="203200"/>
                  <a:pt x="127000" y="203200"/>
                </a:cubicBezTo>
                <a:lnTo>
                  <a:pt x="25400" y="203200"/>
                </a:lnTo>
                <a:cubicBezTo>
                  <a:pt x="11390" y="203200"/>
                  <a:pt x="0" y="191810"/>
                  <a:pt x="0" y="177800"/>
                </a:cubicBezTo>
                <a:lnTo>
                  <a:pt x="0" y="88900"/>
                </a:lnTo>
                <a:cubicBezTo>
                  <a:pt x="0" y="74890"/>
                  <a:pt x="11390" y="63500"/>
                  <a:pt x="25400" y="63500"/>
                </a:cubicBezTo>
                <a:close/>
              </a:path>
            </a:pathLst>
          </a:custGeom>
          <a:solidFill>
            <a:srgbClr val="FFFFFF"/>
          </a:solidFill>
        </p:spPr>
      </p:sp>
      <p:sp>
        <p:nvSpPr>
          <p:cNvPr id="11" name="Text 8"/>
          <p:cNvSpPr/>
          <p:nvPr/>
        </p:nvSpPr>
        <p:spPr>
          <a:xfrm>
            <a:off x="812800" y="4749800"/>
            <a:ext cx="69215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7484D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Thread Safety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812800" y="5054600"/>
            <a:ext cx="6908800" cy="508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Shared state is managed with </a:t>
            </a:r>
            <a:r>
              <a:rPr lang="en-US" sz="1400" b="1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Arc</a:t>
            </a:r>
            <a:r>
              <a:rPr lang="en-US" sz="14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 and message passing via </a:t>
            </a:r>
            <a:r>
              <a:rPr lang="en-US" sz="1400" b="1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mpsc channels</a:t>
            </a:r>
            <a:r>
              <a:rPr lang="en-US" sz="14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 to eliminate data races.</a:t>
            </a:r>
            <a:endParaRPr lang="en-US" sz="1600" dirty="0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4785" y="405765"/>
            <a:ext cx="4273550" cy="60998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5-17:31:01-d2tarldnfo2stf9djk00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5-17:30:59-d2tarktnfo2stf9djjtg.png"/>
          <p:cNvPicPr>
            <a:picLocks noChangeAspect="1"/>
          </p:cNvPicPr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 flipV="1">
            <a:off x="10751820" y="428625"/>
            <a:ext cx="762000" cy="76200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9-05-17:30:59-d2tarktnfo2stf9djjtg.png"/>
          <p:cNvPicPr>
            <a:picLocks noChangeAspect="1"/>
          </p:cNvPicPr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 flipV="1">
            <a:off x="10751820" y="559435"/>
            <a:ext cx="762000" cy="76200"/>
          </a:xfrm>
          <a:prstGeom prst="rect">
            <a:avLst/>
          </a:prstGeom>
        </p:spPr>
      </p:pic>
      <p:sp>
        <p:nvSpPr>
          <p:cNvPr id="5" name="Shape 0"/>
          <p:cNvSpPr/>
          <p:nvPr>
            <p:custDataLst>
              <p:tags r:id="rId3"/>
            </p:custDataLst>
          </p:nvPr>
        </p:nvSpPr>
        <p:spPr>
          <a:xfrm flipH="1">
            <a:off x="4518025" y="2202815"/>
            <a:ext cx="127000" cy="342900"/>
          </a:xfrm>
          <a:prstGeom prst="line">
            <a:avLst/>
          </a:prstGeom>
          <a:noFill/>
          <a:ln w="28575">
            <a:solidFill>
              <a:srgbClr val="4B62E1"/>
            </a:solidFill>
            <a:prstDash val="solid"/>
            <a:headEnd type="none"/>
            <a:tailEnd type="none"/>
          </a:ln>
        </p:spPr>
      </p:sp>
      <p:sp>
        <p:nvSpPr>
          <p:cNvPr id="6" name="Shape 1"/>
          <p:cNvSpPr/>
          <p:nvPr>
            <p:custDataLst>
              <p:tags r:id="rId4"/>
            </p:custDataLst>
          </p:nvPr>
        </p:nvSpPr>
        <p:spPr>
          <a:xfrm flipH="1">
            <a:off x="4518025" y="2955290"/>
            <a:ext cx="127000" cy="342900"/>
          </a:xfrm>
          <a:prstGeom prst="line">
            <a:avLst/>
          </a:prstGeom>
          <a:noFill/>
          <a:ln w="28575">
            <a:solidFill>
              <a:srgbClr val="4B62E1"/>
            </a:solidFill>
            <a:prstDash val="solid"/>
            <a:headEnd type="none"/>
            <a:tailEnd type="none"/>
          </a:ln>
        </p:spPr>
      </p:sp>
      <p:sp>
        <p:nvSpPr>
          <p:cNvPr id="7" name="Shape 2"/>
          <p:cNvSpPr/>
          <p:nvPr>
            <p:custDataLst>
              <p:tags r:id="rId5"/>
            </p:custDataLst>
          </p:nvPr>
        </p:nvSpPr>
        <p:spPr>
          <a:xfrm flipH="1">
            <a:off x="4518025" y="3730625"/>
            <a:ext cx="127000" cy="342900"/>
          </a:xfrm>
          <a:prstGeom prst="line">
            <a:avLst/>
          </a:prstGeom>
          <a:noFill/>
          <a:ln w="28575">
            <a:solidFill>
              <a:srgbClr val="4B62E1"/>
            </a:solidFill>
            <a:prstDash val="solid"/>
            <a:headEnd type="none"/>
            <a:tailEnd type="none"/>
          </a:ln>
        </p:spPr>
      </p:sp>
      <p:sp>
        <p:nvSpPr>
          <p:cNvPr id="8" name="Shape 3"/>
          <p:cNvSpPr/>
          <p:nvPr>
            <p:custDataLst>
              <p:tags r:id="rId6"/>
            </p:custDataLst>
          </p:nvPr>
        </p:nvSpPr>
        <p:spPr>
          <a:xfrm flipH="1">
            <a:off x="4518025" y="4474210"/>
            <a:ext cx="127000" cy="342900"/>
          </a:xfrm>
          <a:prstGeom prst="line">
            <a:avLst/>
          </a:prstGeom>
          <a:noFill/>
          <a:ln w="28575">
            <a:solidFill>
              <a:srgbClr val="4B62E1"/>
            </a:solidFill>
            <a:prstDash val="solid"/>
            <a:headEnd type="none"/>
            <a:tailEnd type="none"/>
          </a:ln>
        </p:spPr>
      </p:sp>
      <p:sp>
        <p:nvSpPr>
          <p:cNvPr id="9" name="Shape 4"/>
          <p:cNvSpPr/>
          <p:nvPr>
            <p:custDataLst>
              <p:tags r:id="rId7"/>
            </p:custDataLst>
          </p:nvPr>
        </p:nvSpPr>
        <p:spPr>
          <a:xfrm>
            <a:off x="9317277" y="5998556"/>
            <a:ext cx="2063750" cy="0"/>
          </a:xfrm>
          <a:prstGeom prst="straightConnector1">
            <a:avLst/>
          </a:prstGeom>
          <a:noFill/>
          <a:ln w="9525">
            <a:solidFill>
              <a:srgbClr val="000000">
                <a:alpha val="21961"/>
              </a:srgbClr>
            </a:solidFill>
            <a:prstDash val="solid"/>
            <a:headEnd type="none"/>
            <a:tailEnd type="none"/>
          </a:ln>
        </p:spPr>
      </p:sp>
      <p:sp>
        <p:nvSpPr>
          <p:cNvPr id="10" name="Shape 5"/>
          <p:cNvSpPr/>
          <p:nvPr/>
        </p:nvSpPr>
        <p:spPr>
          <a:xfrm>
            <a:off x="576149" y="498250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</p:sp>
      <p:sp>
        <p:nvSpPr>
          <p:cNvPr id="11" name="Text 6"/>
          <p:cNvSpPr/>
          <p:nvPr/>
        </p:nvSpPr>
        <p:spPr>
          <a:xfrm>
            <a:off x="576149" y="498250"/>
            <a:ext cx="209306" cy="42231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Shape 7"/>
          <p:cNvSpPr/>
          <p:nvPr/>
        </p:nvSpPr>
        <p:spPr>
          <a:xfrm>
            <a:off x="576149" y="595224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</p:sp>
      <p:sp>
        <p:nvSpPr>
          <p:cNvPr id="13" name="Text 8"/>
          <p:cNvSpPr/>
          <p:nvPr/>
        </p:nvSpPr>
        <p:spPr>
          <a:xfrm>
            <a:off x="576149" y="595224"/>
            <a:ext cx="209306" cy="42231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Shape 9"/>
          <p:cNvSpPr/>
          <p:nvPr/>
        </p:nvSpPr>
        <p:spPr>
          <a:xfrm>
            <a:off x="576149" y="692198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</p:sp>
      <p:sp>
        <p:nvSpPr>
          <p:cNvPr id="15" name="Text 10"/>
          <p:cNvSpPr/>
          <p:nvPr/>
        </p:nvSpPr>
        <p:spPr>
          <a:xfrm>
            <a:off x="576149" y="692198"/>
            <a:ext cx="209306" cy="42231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6" name="Shape 11"/>
          <p:cNvSpPr/>
          <p:nvPr/>
        </p:nvSpPr>
        <p:spPr>
          <a:xfrm>
            <a:off x="531399" y="6143377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</p:sp>
      <p:sp>
        <p:nvSpPr>
          <p:cNvPr id="17" name="Text 12"/>
          <p:cNvSpPr/>
          <p:nvPr/>
        </p:nvSpPr>
        <p:spPr>
          <a:xfrm>
            <a:off x="531399" y="6143377"/>
            <a:ext cx="209306" cy="42231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8" name="Shape 13"/>
          <p:cNvSpPr/>
          <p:nvPr/>
        </p:nvSpPr>
        <p:spPr>
          <a:xfrm>
            <a:off x="531399" y="6240351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</p:sp>
      <p:sp>
        <p:nvSpPr>
          <p:cNvPr id="19" name="Text 14"/>
          <p:cNvSpPr/>
          <p:nvPr/>
        </p:nvSpPr>
        <p:spPr>
          <a:xfrm>
            <a:off x="531399" y="6240351"/>
            <a:ext cx="209306" cy="42231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0" name="Shape 15"/>
          <p:cNvSpPr/>
          <p:nvPr/>
        </p:nvSpPr>
        <p:spPr>
          <a:xfrm>
            <a:off x="531399" y="6337325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</p:sp>
      <p:sp>
        <p:nvSpPr>
          <p:cNvPr id="21" name="Text 16"/>
          <p:cNvSpPr/>
          <p:nvPr/>
        </p:nvSpPr>
        <p:spPr>
          <a:xfrm>
            <a:off x="531399" y="6337325"/>
            <a:ext cx="209306" cy="42231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2" name="Shape 17"/>
          <p:cNvSpPr/>
          <p:nvPr/>
        </p:nvSpPr>
        <p:spPr>
          <a:xfrm>
            <a:off x="844550" y="2263140"/>
            <a:ext cx="1408430" cy="800100"/>
          </a:xfrm>
          <a:prstGeom prst="rect">
            <a:avLst/>
          </a:prstGeom>
          <a:solidFill>
            <a:srgbClr val="000000">
              <a:alpha val="0"/>
            </a:srgbClr>
          </a:solidFill>
        </p:spPr>
      </p:sp>
      <p:sp>
        <p:nvSpPr>
          <p:cNvPr id="24" name="Text 19"/>
          <p:cNvSpPr/>
          <p:nvPr/>
        </p:nvSpPr>
        <p:spPr>
          <a:xfrm>
            <a:off x="819150" y="2502535"/>
            <a:ext cx="2663190" cy="43815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1" dirty="0">
                <a:solidFill>
                  <a:srgbClr val="000000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CONTENTS</a:t>
            </a:r>
            <a:endParaRPr lang="en-US" sz="1600" dirty="0"/>
          </a:p>
        </p:txBody>
      </p:sp>
      <p:sp>
        <p:nvSpPr>
          <p:cNvPr id="25" name="Shape 20"/>
          <p:cNvSpPr/>
          <p:nvPr/>
        </p:nvSpPr>
        <p:spPr>
          <a:xfrm>
            <a:off x="844550" y="2991485"/>
            <a:ext cx="1664970" cy="0"/>
          </a:xfrm>
          <a:prstGeom prst="line">
            <a:avLst/>
          </a:prstGeom>
          <a:noFill/>
          <a:ln w="12700">
            <a:solidFill>
              <a:srgbClr val="000000"/>
            </a:solidFill>
            <a:prstDash val="solid"/>
            <a:headEnd type="none"/>
            <a:tailEnd type="none"/>
          </a:ln>
        </p:spPr>
      </p:sp>
      <p:sp>
        <p:nvSpPr>
          <p:cNvPr id="26" name="Shape 21"/>
          <p:cNvSpPr/>
          <p:nvPr>
            <p:custDataLst>
              <p:tags r:id="rId8"/>
            </p:custDataLst>
          </p:nvPr>
        </p:nvSpPr>
        <p:spPr>
          <a:xfrm flipH="1">
            <a:off x="4518025" y="1388110"/>
            <a:ext cx="127000" cy="342900"/>
          </a:xfrm>
          <a:prstGeom prst="line">
            <a:avLst/>
          </a:prstGeom>
          <a:noFill/>
          <a:ln w="28575">
            <a:solidFill>
              <a:srgbClr val="4B62E1"/>
            </a:solidFill>
            <a:prstDash val="solid"/>
            <a:headEnd type="none"/>
            <a:tailEnd type="none"/>
          </a:ln>
        </p:spPr>
      </p:sp>
      <p:pic>
        <p:nvPicPr>
          <p:cNvPr id="27" name="Image 3" descr="https://kimi-img.moonshot.cn/pub/slides/slides_tmpl/image/25-09-05-17:30:59-d2tarktnfo2stf9djjt0.png"/>
          <p:cNvPicPr>
            <a:picLocks noChangeAspect="1"/>
          </p:cNvPicPr>
          <p:nvPr/>
        </p:nvPicPr>
        <p:blipFill>
          <a:blip r:embed="rId9">
            <a:alphaModFix amt="80000"/>
          </a:blip>
          <a:stretch>
            <a:fillRect/>
          </a:stretch>
        </p:blipFill>
        <p:spPr>
          <a:xfrm>
            <a:off x="2209165" y="4778375"/>
            <a:ext cx="892175" cy="938530"/>
          </a:xfrm>
          <a:prstGeom prst="rect">
            <a:avLst/>
          </a:prstGeom>
        </p:spPr>
      </p:pic>
      <p:sp>
        <p:nvSpPr>
          <p:cNvPr id="28" name="Shape 22"/>
          <p:cNvSpPr/>
          <p:nvPr/>
        </p:nvSpPr>
        <p:spPr>
          <a:xfrm>
            <a:off x="2009140" y="5405120"/>
            <a:ext cx="1294130" cy="932180"/>
          </a:xfrm>
          <a:prstGeom prst="trapezoid">
            <a:avLst>
              <a:gd name="adj" fmla="val 26039"/>
            </a:avLst>
          </a:prstGeom>
          <a:gradFill flip="none" rotWithShape="1">
            <a:gsLst>
              <a:gs pos="0">
                <a:srgbClr val="577FD2">
                  <a:alpha val="21000"/>
                </a:srgbClr>
              </a:gs>
              <a:gs pos="27000">
                <a:srgbClr val="577FD2">
                  <a:alpha val="21000"/>
                </a:srgbClr>
              </a:gs>
              <a:gs pos="68000">
                <a:srgbClr val="F3F7FA">
                  <a:alpha val="0"/>
                </a:srgbClr>
              </a:gs>
              <a:gs pos="100000">
                <a:srgbClr val="F3F7FA">
                  <a:alpha val="0"/>
                </a:srgbClr>
              </a:gs>
            </a:gsLst>
            <a:lin ang="5400000" scaled="1"/>
          </a:gradFill>
        </p:spPr>
      </p:sp>
      <p:sp>
        <p:nvSpPr>
          <p:cNvPr id="29" name="Text 23"/>
          <p:cNvSpPr/>
          <p:nvPr/>
        </p:nvSpPr>
        <p:spPr>
          <a:xfrm>
            <a:off x="2009140" y="5405120"/>
            <a:ext cx="1294130" cy="93218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30" name="Image 4" descr="https://kimi-img.moonshot.cn/pub/slides/slides_tmpl/image/25-09-05-17:30:59-d2tarktnfo2stf9djju0.png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/>
          <a:stretch>
            <a:fillRect/>
          </a:stretch>
        </p:blipFill>
        <p:spPr>
          <a:xfrm rot="960000">
            <a:off x="9978390" y="1252855"/>
            <a:ext cx="1807845" cy="1654175"/>
          </a:xfrm>
          <a:prstGeom prst="rect">
            <a:avLst/>
          </a:prstGeom>
        </p:spPr>
      </p:pic>
      <p:sp>
        <p:nvSpPr>
          <p:cNvPr id="31" name="Text 24"/>
          <p:cNvSpPr/>
          <p:nvPr>
            <p:custDataLst>
              <p:tags r:id="rId12"/>
            </p:custDataLst>
          </p:nvPr>
        </p:nvSpPr>
        <p:spPr>
          <a:xfrm>
            <a:off x="4763135" y="1195070"/>
            <a:ext cx="1043305" cy="8020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4B62E1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01.</a:t>
            </a:r>
            <a:endParaRPr lang="en-US" sz="1600" dirty="0"/>
          </a:p>
        </p:txBody>
      </p:sp>
      <p:sp>
        <p:nvSpPr>
          <p:cNvPr id="32" name="Text 25"/>
          <p:cNvSpPr/>
          <p:nvPr>
            <p:custDataLst>
              <p:tags r:id="rId13"/>
            </p:custDataLst>
          </p:nvPr>
        </p:nvSpPr>
        <p:spPr>
          <a:xfrm>
            <a:off x="5658485" y="1403350"/>
            <a:ext cx="6267450" cy="30734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595959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Project Overview and Objectives</a:t>
            </a:r>
            <a:endParaRPr lang="en-US" sz="2000" dirty="0">
              <a:solidFill>
                <a:srgbClr val="595959"/>
              </a:solidFill>
              <a:latin typeface="MiSans" panose="00000500000000000000" pitchFamily="34" charset="-122"/>
              <a:ea typeface="MiSans" panose="00000500000000000000" pitchFamily="34" charset="-122"/>
              <a:cs typeface="MiSans" panose="00000500000000000000" pitchFamily="34" charset="-120"/>
            </a:endParaRPr>
          </a:p>
        </p:txBody>
      </p:sp>
      <p:sp>
        <p:nvSpPr>
          <p:cNvPr id="33" name="Text 26"/>
          <p:cNvSpPr/>
          <p:nvPr>
            <p:custDataLst>
              <p:tags r:id="rId14"/>
            </p:custDataLst>
          </p:nvPr>
        </p:nvSpPr>
        <p:spPr>
          <a:xfrm>
            <a:off x="4763135" y="1955165"/>
            <a:ext cx="1043305" cy="8020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4B62E1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02.</a:t>
            </a:r>
            <a:endParaRPr lang="en-US" sz="1600" dirty="0"/>
          </a:p>
        </p:txBody>
      </p:sp>
      <p:sp>
        <p:nvSpPr>
          <p:cNvPr id="34" name="Text 27"/>
          <p:cNvSpPr/>
          <p:nvPr>
            <p:custDataLst>
              <p:tags r:id="rId15"/>
            </p:custDataLst>
          </p:nvPr>
        </p:nvSpPr>
        <p:spPr>
          <a:xfrm>
            <a:off x="5658485" y="2218055"/>
            <a:ext cx="6268085" cy="30734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zh-CN" sz="2000" dirty="0">
                <a:solidFill>
                  <a:srgbClr val="595959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the Grid and Physics Simulation Module</a:t>
            </a:r>
            <a:endParaRPr lang="en-US" altLang="zh-CN" sz="2000" dirty="0">
              <a:solidFill>
                <a:srgbClr val="595959"/>
              </a:solidFill>
              <a:latin typeface="MiSans" panose="00000500000000000000" pitchFamily="34" charset="-122"/>
              <a:ea typeface="MiSans" panose="00000500000000000000" pitchFamily="34" charset="-122"/>
              <a:cs typeface="MiSans" panose="00000500000000000000" pitchFamily="34" charset="-120"/>
            </a:endParaRPr>
          </a:p>
        </p:txBody>
      </p:sp>
      <p:sp>
        <p:nvSpPr>
          <p:cNvPr id="35" name="Text 28"/>
          <p:cNvSpPr/>
          <p:nvPr>
            <p:custDataLst>
              <p:tags r:id="rId16"/>
            </p:custDataLst>
          </p:nvPr>
        </p:nvSpPr>
        <p:spPr>
          <a:xfrm>
            <a:off x="4763135" y="2761615"/>
            <a:ext cx="1043305" cy="8020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4B62E1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03.</a:t>
            </a:r>
            <a:endParaRPr lang="en-US" sz="1600" dirty="0"/>
          </a:p>
        </p:txBody>
      </p:sp>
      <p:sp>
        <p:nvSpPr>
          <p:cNvPr id="36" name="Text 29"/>
          <p:cNvSpPr/>
          <p:nvPr>
            <p:custDataLst>
              <p:tags r:id="rId17"/>
            </p:custDataLst>
          </p:nvPr>
        </p:nvSpPr>
        <p:spPr>
          <a:xfrm>
            <a:off x="5658485" y="2987675"/>
            <a:ext cx="6266815" cy="30734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zh-CN" sz="2000" dirty="0">
                <a:solidFill>
                  <a:srgbClr val="595959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Path Planning and AI Decision-Making</a:t>
            </a:r>
            <a:endParaRPr lang="en-US" altLang="zh-CN" sz="2000" dirty="0">
              <a:solidFill>
                <a:srgbClr val="595959"/>
              </a:solidFill>
              <a:latin typeface="MiSans" panose="00000500000000000000" pitchFamily="34" charset="-122"/>
              <a:ea typeface="MiSans" panose="00000500000000000000" pitchFamily="34" charset="-122"/>
              <a:cs typeface="MiSans" panose="00000500000000000000" pitchFamily="34" charset="-120"/>
            </a:endParaRPr>
          </a:p>
        </p:txBody>
      </p:sp>
      <p:sp>
        <p:nvSpPr>
          <p:cNvPr id="37" name="Text 30"/>
          <p:cNvSpPr/>
          <p:nvPr>
            <p:custDataLst>
              <p:tags r:id="rId18"/>
            </p:custDataLst>
          </p:nvPr>
        </p:nvSpPr>
        <p:spPr>
          <a:xfrm>
            <a:off x="4763135" y="3568700"/>
            <a:ext cx="1043305" cy="8020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4B62E1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04.</a:t>
            </a:r>
            <a:endParaRPr lang="en-US" sz="1600" dirty="0"/>
          </a:p>
        </p:txBody>
      </p:sp>
      <p:sp>
        <p:nvSpPr>
          <p:cNvPr id="38" name="Text 31"/>
          <p:cNvSpPr/>
          <p:nvPr>
            <p:custDataLst>
              <p:tags r:id="rId19"/>
            </p:custDataLst>
          </p:nvPr>
        </p:nvSpPr>
        <p:spPr>
          <a:xfrm>
            <a:off x="5658485" y="3768725"/>
            <a:ext cx="6266815" cy="30734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zh-CN" sz="2000" dirty="0">
                <a:solidFill>
                  <a:srgbClr val="595959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Network Protocols and Servers</a:t>
            </a:r>
            <a:endParaRPr lang="en-US" altLang="zh-CN" sz="2000" dirty="0">
              <a:solidFill>
                <a:srgbClr val="595959"/>
              </a:solidFill>
              <a:latin typeface="MiSans" panose="00000500000000000000" pitchFamily="34" charset="-122"/>
              <a:ea typeface="MiSans" panose="00000500000000000000" pitchFamily="34" charset="-122"/>
              <a:cs typeface="MiSans" panose="00000500000000000000" pitchFamily="34" charset="-120"/>
            </a:endParaRPr>
          </a:p>
        </p:txBody>
      </p:sp>
      <p:sp>
        <p:nvSpPr>
          <p:cNvPr id="39" name="Text 32"/>
          <p:cNvSpPr/>
          <p:nvPr>
            <p:custDataLst>
              <p:tags r:id="rId20"/>
            </p:custDataLst>
          </p:nvPr>
        </p:nvSpPr>
        <p:spPr>
          <a:xfrm>
            <a:off x="4763135" y="4345940"/>
            <a:ext cx="1043305" cy="8020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4B62E1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05.</a:t>
            </a:r>
            <a:endParaRPr lang="en-US" sz="1600" dirty="0"/>
          </a:p>
        </p:txBody>
      </p:sp>
      <p:sp>
        <p:nvSpPr>
          <p:cNvPr id="40" name="Text 33"/>
          <p:cNvSpPr/>
          <p:nvPr>
            <p:custDataLst>
              <p:tags r:id="rId21"/>
            </p:custDataLst>
          </p:nvPr>
        </p:nvSpPr>
        <p:spPr>
          <a:xfrm>
            <a:off x="5658485" y="4523105"/>
            <a:ext cx="6266815" cy="30734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595959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Client GUI and Visualization</a:t>
            </a:r>
            <a:endParaRPr lang="en-US" sz="2000" dirty="0">
              <a:solidFill>
                <a:srgbClr val="595959"/>
              </a:solidFill>
              <a:latin typeface="MiSans" panose="00000500000000000000" pitchFamily="34" charset="-122"/>
              <a:ea typeface="MiSans" panose="00000500000000000000" pitchFamily="34" charset="-122"/>
              <a:cs typeface="MiSans" panose="00000500000000000000" pitchFamily="34" charset="-120"/>
            </a:endParaRPr>
          </a:p>
        </p:txBody>
      </p:sp>
      <p:sp>
        <p:nvSpPr>
          <p:cNvPr id="23" name="Shape 3"/>
          <p:cNvSpPr/>
          <p:nvPr>
            <p:custDataLst>
              <p:tags r:id="rId22"/>
            </p:custDataLst>
          </p:nvPr>
        </p:nvSpPr>
        <p:spPr>
          <a:xfrm flipH="1">
            <a:off x="4516730" y="5221140"/>
            <a:ext cx="127000" cy="342900"/>
          </a:xfrm>
          <a:prstGeom prst="line">
            <a:avLst/>
          </a:prstGeom>
          <a:noFill/>
          <a:ln w="28575">
            <a:solidFill>
              <a:srgbClr val="4B62E1"/>
            </a:solidFill>
            <a:prstDash val="solid"/>
            <a:headEnd type="none"/>
            <a:tailEnd type="none"/>
          </a:ln>
        </p:spPr>
      </p:sp>
      <p:sp>
        <p:nvSpPr>
          <p:cNvPr id="41" name="Text 32"/>
          <p:cNvSpPr/>
          <p:nvPr>
            <p:custDataLst>
              <p:tags r:id="rId23"/>
            </p:custDataLst>
          </p:nvPr>
        </p:nvSpPr>
        <p:spPr>
          <a:xfrm>
            <a:off x="4763135" y="5087790"/>
            <a:ext cx="1043305" cy="8020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4B62E1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06.</a:t>
            </a:r>
            <a:endParaRPr lang="en-US" sz="1600" dirty="0"/>
          </a:p>
        </p:txBody>
      </p:sp>
      <p:sp>
        <p:nvSpPr>
          <p:cNvPr id="44" name="Text 33"/>
          <p:cNvSpPr/>
          <p:nvPr>
            <p:custDataLst>
              <p:tags r:id="rId24"/>
            </p:custDataLst>
          </p:nvPr>
        </p:nvSpPr>
        <p:spPr>
          <a:xfrm>
            <a:off x="5659755" y="5256530"/>
            <a:ext cx="6266815" cy="30734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r>
              <a:rPr lang="en-US" altLang="zh-CN" sz="2000" dirty="0">
                <a:solidFill>
                  <a:srgbClr val="595959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Task Scheduling and Collaboration</a:t>
            </a:r>
            <a:endParaRPr lang="en-US" altLang="zh-CN" sz="2000" dirty="0">
              <a:solidFill>
                <a:srgbClr val="595959"/>
              </a:solidFill>
              <a:latin typeface="MiSans" panose="00000500000000000000" pitchFamily="34" charset="-122"/>
              <a:ea typeface="MiSans" panose="00000500000000000000" pitchFamily="34" charset="-122"/>
              <a:cs typeface="MiSans" panose="00000500000000000000" pitchFamily="34" charset="-12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5-17:31:01-d2tarldnfo2stf9djk00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58750" y="812800"/>
            <a:ext cx="11874500" cy="457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3000" b="1" dirty="0">
                <a:solidFill>
                  <a:srgbClr val="4A90E2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Layered Server Architecture</a:t>
            </a:r>
            <a:endParaRPr lang="en-US" sz="1600" dirty="0"/>
          </a:p>
        </p:txBody>
      </p:sp>
      <p:sp>
        <p:nvSpPr>
          <p:cNvPr id="4" name="Shape 1"/>
          <p:cNvSpPr/>
          <p:nvPr/>
        </p:nvSpPr>
        <p:spPr>
          <a:xfrm>
            <a:off x="2921000" y="2235200"/>
            <a:ext cx="6350000" cy="609600"/>
          </a:xfrm>
          <a:custGeom>
            <a:avLst/>
            <a:gdLst/>
            <a:ahLst/>
            <a:cxnLst/>
            <a:rect l="l" t="t" r="r" b="b"/>
            <a:pathLst>
              <a:path w="6350000" h="609600">
                <a:moveTo>
                  <a:pt x="101602" y="0"/>
                </a:moveTo>
                <a:lnTo>
                  <a:pt x="6248398" y="0"/>
                </a:lnTo>
                <a:cubicBezTo>
                  <a:pt x="6304511" y="0"/>
                  <a:pt x="6350000" y="45489"/>
                  <a:pt x="6350000" y="101602"/>
                </a:cubicBezTo>
                <a:lnTo>
                  <a:pt x="6350000" y="609600"/>
                </a:lnTo>
                <a:lnTo>
                  <a:pt x="0" y="609600"/>
                </a:ln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ADD8E6"/>
          </a:solidFill>
          <a:effectLst>
            <a:outerShdw blurRad="76200" dist="508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5" name="Shape 2"/>
          <p:cNvSpPr/>
          <p:nvPr/>
        </p:nvSpPr>
        <p:spPr>
          <a:xfrm>
            <a:off x="4633516" y="2336800"/>
            <a:ext cx="406400" cy="406400"/>
          </a:xfrm>
          <a:custGeom>
            <a:avLst/>
            <a:gdLst/>
            <a:ahLst/>
            <a:cxnLst/>
            <a:rect l="l" t="t" r="r" b="b"/>
            <a:pathLst>
              <a:path w="406400" h="406400">
                <a:moveTo>
                  <a:pt x="203200" y="0"/>
                </a:moveTo>
                <a:lnTo>
                  <a:pt x="203200" y="0"/>
                </a:lnTo>
                <a:cubicBezTo>
                  <a:pt x="315349" y="0"/>
                  <a:pt x="406400" y="91051"/>
                  <a:pt x="406400" y="203200"/>
                </a:cubicBezTo>
                <a:lnTo>
                  <a:pt x="406400" y="203200"/>
                </a:lnTo>
                <a:cubicBezTo>
                  <a:pt x="406400" y="315349"/>
                  <a:pt x="315349" y="406400"/>
                  <a:pt x="203200" y="406400"/>
                </a:cubicBezTo>
                <a:lnTo>
                  <a:pt x="203200" y="406400"/>
                </a:lnTo>
                <a:cubicBezTo>
                  <a:pt x="91051" y="406400"/>
                  <a:pt x="0" y="315349"/>
                  <a:pt x="0" y="203200"/>
                </a:cubicBezTo>
                <a:lnTo>
                  <a:pt x="0" y="203200"/>
                </a:lnTo>
                <a:cubicBezTo>
                  <a:pt x="0" y="91051"/>
                  <a:pt x="91051" y="0"/>
                  <a:pt x="203200" y="0"/>
                </a:cubicBezTo>
                <a:close/>
              </a:path>
            </a:pathLst>
          </a:custGeom>
          <a:solidFill>
            <a:srgbClr val="FFFFFF">
              <a:alpha val="50196"/>
            </a:srgbClr>
          </a:solidFill>
        </p:spPr>
      </p:sp>
      <p:sp>
        <p:nvSpPr>
          <p:cNvPr id="6" name="Shape 3"/>
          <p:cNvSpPr/>
          <p:nvPr/>
        </p:nvSpPr>
        <p:spPr>
          <a:xfrm>
            <a:off x="4722416" y="2438400"/>
            <a:ext cx="228600" cy="203200"/>
          </a:xfrm>
          <a:custGeom>
            <a:avLst/>
            <a:gdLst/>
            <a:ahLst/>
            <a:cxnLst/>
            <a:rect l="l" t="t" r="r" b="b"/>
            <a:pathLst>
              <a:path w="228600" h="203200">
                <a:moveTo>
                  <a:pt x="114300" y="38100"/>
                </a:moveTo>
                <a:cubicBezTo>
                  <a:pt x="78224" y="38100"/>
                  <a:pt x="45561" y="52388"/>
                  <a:pt x="21550" y="75644"/>
                </a:cubicBezTo>
                <a:cubicBezTo>
                  <a:pt x="16510" y="80526"/>
                  <a:pt x="8453" y="80407"/>
                  <a:pt x="3612" y="75367"/>
                </a:cubicBezTo>
                <a:cubicBezTo>
                  <a:pt x="-1230" y="70326"/>
                  <a:pt x="-1151" y="62270"/>
                  <a:pt x="3889" y="57428"/>
                </a:cubicBezTo>
                <a:cubicBezTo>
                  <a:pt x="32425" y="29726"/>
                  <a:pt x="71398" y="12700"/>
                  <a:pt x="114300" y="12700"/>
                </a:cubicBezTo>
                <a:cubicBezTo>
                  <a:pt x="157202" y="12700"/>
                  <a:pt x="196175" y="29726"/>
                  <a:pt x="224750" y="57428"/>
                </a:cubicBezTo>
                <a:cubicBezTo>
                  <a:pt x="229791" y="62309"/>
                  <a:pt x="229910" y="70366"/>
                  <a:pt x="225028" y="75367"/>
                </a:cubicBezTo>
                <a:cubicBezTo>
                  <a:pt x="220147" y="80367"/>
                  <a:pt x="212090" y="80526"/>
                  <a:pt x="207089" y="75644"/>
                </a:cubicBezTo>
                <a:cubicBezTo>
                  <a:pt x="183039" y="52388"/>
                  <a:pt x="150376" y="38100"/>
                  <a:pt x="114300" y="38100"/>
                </a:cubicBezTo>
                <a:close/>
                <a:moveTo>
                  <a:pt x="95250" y="171450"/>
                </a:moveTo>
                <a:cubicBezTo>
                  <a:pt x="95250" y="160936"/>
                  <a:pt x="103786" y="152400"/>
                  <a:pt x="114300" y="152400"/>
                </a:cubicBezTo>
                <a:cubicBezTo>
                  <a:pt x="124814" y="152400"/>
                  <a:pt x="133350" y="160936"/>
                  <a:pt x="133350" y="171450"/>
                </a:cubicBezTo>
                <a:cubicBezTo>
                  <a:pt x="133350" y="181964"/>
                  <a:pt x="124814" y="190500"/>
                  <a:pt x="114300" y="190500"/>
                </a:cubicBezTo>
                <a:cubicBezTo>
                  <a:pt x="103786" y="190500"/>
                  <a:pt x="95250" y="181964"/>
                  <a:pt x="95250" y="171450"/>
                </a:cubicBezTo>
                <a:close/>
                <a:moveTo>
                  <a:pt x="66675" y="129461"/>
                </a:moveTo>
                <a:cubicBezTo>
                  <a:pt x="62032" y="134739"/>
                  <a:pt x="54015" y="135215"/>
                  <a:pt x="48736" y="130572"/>
                </a:cubicBezTo>
                <a:cubicBezTo>
                  <a:pt x="43458" y="125928"/>
                  <a:pt x="42982" y="117912"/>
                  <a:pt x="47625" y="112633"/>
                </a:cubicBezTo>
                <a:cubicBezTo>
                  <a:pt x="63897" y="94218"/>
                  <a:pt x="87749" y="82550"/>
                  <a:pt x="114300" y="82550"/>
                </a:cubicBezTo>
                <a:cubicBezTo>
                  <a:pt x="140851" y="82550"/>
                  <a:pt x="164703" y="94218"/>
                  <a:pt x="180975" y="112633"/>
                </a:cubicBezTo>
                <a:cubicBezTo>
                  <a:pt x="185618" y="117912"/>
                  <a:pt x="185103" y="125928"/>
                  <a:pt x="179864" y="130572"/>
                </a:cubicBezTo>
                <a:cubicBezTo>
                  <a:pt x="174625" y="135215"/>
                  <a:pt x="166568" y="134699"/>
                  <a:pt x="161925" y="129461"/>
                </a:cubicBezTo>
                <a:cubicBezTo>
                  <a:pt x="150257" y="116245"/>
                  <a:pt x="133271" y="107950"/>
                  <a:pt x="114300" y="107950"/>
                </a:cubicBezTo>
                <a:cubicBezTo>
                  <a:pt x="95329" y="107950"/>
                  <a:pt x="78343" y="116245"/>
                  <a:pt x="66675" y="129461"/>
                </a:cubicBezTo>
                <a:close/>
              </a:path>
            </a:pathLst>
          </a:custGeom>
          <a:solidFill>
            <a:srgbClr val="4A90E2"/>
          </a:solidFill>
        </p:spPr>
      </p:sp>
      <p:sp>
        <p:nvSpPr>
          <p:cNvPr id="7" name="Text 4"/>
          <p:cNvSpPr/>
          <p:nvPr/>
        </p:nvSpPr>
        <p:spPr>
          <a:xfrm>
            <a:off x="5192316" y="2286000"/>
            <a:ext cx="24638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Network Layer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5192316" y="2590800"/>
            <a:ext cx="2438400" cy="203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2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WebSocket handshake, frame I/O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3556000" y="2844800"/>
            <a:ext cx="5080000" cy="609600"/>
          </a:xfrm>
          <a:custGeom>
            <a:avLst/>
            <a:gdLst/>
            <a:ahLst/>
            <a:cxnLst/>
            <a:rect l="l" t="t" r="r" b="b"/>
            <a:pathLst>
              <a:path w="5080000" h="609600">
                <a:moveTo>
                  <a:pt x="0" y="0"/>
                </a:moveTo>
                <a:lnTo>
                  <a:pt x="5080000" y="0"/>
                </a:lnTo>
                <a:lnTo>
                  <a:pt x="5080000" y="609600"/>
                </a:lnTo>
                <a:lnTo>
                  <a:pt x="0" y="609600"/>
                </a:lnTo>
                <a:lnTo>
                  <a:pt x="0" y="0"/>
                </a:lnTo>
                <a:close/>
              </a:path>
            </a:pathLst>
          </a:custGeom>
          <a:solidFill>
            <a:srgbClr val="4A90E2"/>
          </a:solidFill>
          <a:effectLst>
            <a:outerShdw blurRad="76200" dist="508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10" name="Shape 7"/>
          <p:cNvSpPr/>
          <p:nvPr/>
        </p:nvSpPr>
        <p:spPr>
          <a:xfrm>
            <a:off x="4751652" y="2946400"/>
            <a:ext cx="406400" cy="406400"/>
          </a:xfrm>
          <a:custGeom>
            <a:avLst/>
            <a:gdLst/>
            <a:ahLst/>
            <a:cxnLst/>
            <a:rect l="l" t="t" r="r" b="b"/>
            <a:pathLst>
              <a:path w="406400" h="406400">
                <a:moveTo>
                  <a:pt x="203200" y="0"/>
                </a:moveTo>
                <a:lnTo>
                  <a:pt x="203200" y="0"/>
                </a:lnTo>
                <a:cubicBezTo>
                  <a:pt x="315349" y="0"/>
                  <a:pt x="406400" y="91051"/>
                  <a:pt x="406400" y="203200"/>
                </a:cubicBezTo>
                <a:lnTo>
                  <a:pt x="406400" y="203200"/>
                </a:lnTo>
                <a:cubicBezTo>
                  <a:pt x="406400" y="315349"/>
                  <a:pt x="315349" y="406400"/>
                  <a:pt x="203200" y="406400"/>
                </a:cubicBezTo>
                <a:lnTo>
                  <a:pt x="203200" y="406400"/>
                </a:lnTo>
                <a:cubicBezTo>
                  <a:pt x="91051" y="406400"/>
                  <a:pt x="0" y="315349"/>
                  <a:pt x="0" y="203200"/>
                </a:cubicBezTo>
                <a:lnTo>
                  <a:pt x="0" y="203200"/>
                </a:lnTo>
                <a:cubicBezTo>
                  <a:pt x="0" y="91051"/>
                  <a:pt x="91051" y="0"/>
                  <a:pt x="203200" y="0"/>
                </a:cubicBezTo>
                <a:close/>
              </a:path>
            </a:pathLst>
          </a:custGeom>
          <a:solidFill>
            <a:srgbClr val="FFFFFF">
              <a:alpha val="50196"/>
            </a:srgbClr>
          </a:solidFill>
        </p:spPr>
      </p:sp>
      <p:sp>
        <p:nvSpPr>
          <p:cNvPr id="11" name="Shape 8"/>
          <p:cNvSpPr/>
          <p:nvPr/>
        </p:nvSpPr>
        <p:spPr>
          <a:xfrm>
            <a:off x="4853252" y="3048000"/>
            <a:ext cx="203200" cy="203200"/>
          </a:xfrm>
          <a:custGeom>
            <a:avLst/>
            <a:gdLst/>
            <a:ahLst/>
            <a:cxnLst/>
            <a:rect l="l" t="t" r="r" b="b"/>
            <a:pathLst>
              <a:path w="203200" h="203200">
                <a:moveTo>
                  <a:pt x="89019" y="-992"/>
                </a:moveTo>
                <a:cubicBezTo>
                  <a:pt x="96877" y="-5517"/>
                  <a:pt x="106561" y="-5517"/>
                  <a:pt x="114419" y="-992"/>
                </a:cubicBezTo>
                <a:lnTo>
                  <a:pt x="184229" y="39291"/>
                </a:lnTo>
                <a:cubicBezTo>
                  <a:pt x="192088" y="43815"/>
                  <a:pt x="196929" y="52229"/>
                  <a:pt x="196929" y="61278"/>
                </a:cubicBezTo>
                <a:lnTo>
                  <a:pt x="196929" y="141843"/>
                </a:lnTo>
                <a:cubicBezTo>
                  <a:pt x="196929" y="150932"/>
                  <a:pt x="192088" y="159306"/>
                  <a:pt x="184229" y="163830"/>
                </a:cubicBezTo>
                <a:lnTo>
                  <a:pt x="114419" y="204192"/>
                </a:lnTo>
                <a:cubicBezTo>
                  <a:pt x="106561" y="208717"/>
                  <a:pt x="96877" y="208717"/>
                  <a:pt x="89019" y="204192"/>
                </a:cubicBezTo>
                <a:lnTo>
                  <a:pt x="19248" y="163909"/>
                </a:lnTo>
                <a:cubicBezTo>
                  <a:pt x="11390" y="159385"/>
                  <a:pt x="6548" y="150971"/>
                  <a:pt x="6548" y="141923"/>
                </a:cubicBezTo>
                <a:lnTo>
                  <a:pt x="6548" y="61357"/>
                </a:lnTo>
                <a:cubicBezTo>
                  <a:pt x="6548" y="52268"/>
                  <a:pt x="11390" y="43894"/>
                  <a:pt x="19248" y="39370"/>
                </a:cubicBezTo>
                <a:lnTo>
                  <a:pt x="89019" y="-992"/>
                </a:lnTo>
                <a:close/>
                <a:moveTo>
                  <a:pt x="171490" y="141883"/>
                </a:moveTo>
                <a:lnTo>
                  <a:pt x="171490" y="75962"/>
                </a:lnTo>
                <a:lnTo>
                  <a:pt x="114419" y="108903"/>
                </a:lnTo>
                <a:lnTo>
                  <a:pt x="114419" y="174823"/>
                </a:lnTo>
                <a:lnTo>
                  <a:pt x="171490" y="141883"/>
                </a:lnTo>
                <a:close/>
              </a:path>
            </a:pathLst>
          </a:custGeom>
          <a:solidFill>
            <a:srgbClr val="FFFFFF"/>
          </a:solidFill>
        </p:spPr>
      </p:sp>
      <p:sp>
        <p:nvSpPr>
          <p:cNvPr id="12" name="Text 9"/>
          <p:cNvSpPr/>
          <p:nvPr/>
        </p:nvSpPr>
        <p:spPr>
          <a:xfrm>
            <a:off x="5310452" y="2895600"/>
            <a:ext cx="22352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FFFFF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Application Layer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5310452" y="3200400"/>
            <a:ext cx="2209800" cy="203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200" dirty="0">
                <a:solidFill>
                  <a:srgbClr val="FFFFFF">
                    <a:alpha val="80000"/>
                  </a:srgbClr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Sim-Core, PLC Emu, Inventory</a:t>
            </a:r>
            <a:endParaRPr lang="en-US" sz="1600" dirty="0"/>
          </a:p>
        </p:txBody>
      </p:sp>
      <p:sp>
        <p:nvSpPr>
          <p:cNvPr id="14" name="Shape 11"/>
          <p:cNvSpPr/>
          <p:nvPr/>
        </p:nvSpPr>
        <p:spPr>
          <a:xfrm>
            <a:off x="4191000" y="3454400"/>
            <a:ext cx="3810000" cy="609600"/>
          </a:xfrm>
          <a:custGeom>
            <a:avLst/>
            <a:gdLst/>
            <a:ahLst/>
            <a:cxnLst/>
            <a:rect l="l" t="t" r="r" b="b"/>
            <a:pathLst>
              <a:path w="3810000" h="609600">
                <a:moveTo>
                  <a:pt x="0" y="0"/>
                </a:moveTo>
                <a:lnTo>
                  <a:pt x="3810000" y="0"/>
                </a:lnTo>
                <a:lnTo>
                  <a:pt x="3810000" y="609600"/>
                </a:lnTo>
                <a:lnTo>
                  <a:pt x="0" y="609600"/>
                </a:lnTo>
                <a:lnTo>
                  <a:pt x="0" y="0"/>
                </a:lnTo>
                <a:close/>
              </a:path>
            </a:pathLst>
          </a:custGeom>
          <a:solidFill>
            <a:srgbClr val="7484DF"/>
          </a:solidFill>
          <a:effectLst>
            <a:outerShdw blurRad="76200" dist="508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15" name="Shape 12"/>
          <p:cNvSpPr/>
          <p:nvPr/>
        </p:nvSpPr>
        <p:spPr>
          <a:xfrm>
            <a:off x="4869127" y="3556000"/>
            <a:ext cx="406400" cy="406400"/>
          </a:xfrm>
          <a:custGeom>
            <a:avLst/>
            <a:gdLst/>
            <a:ahLst/>
            <a:cxnLst/>
            <a:rect l="l" t="t" r="r" b="b"/>
            <a:pathLst>
              <a:path w="406400" h="406400">
                <a:moveTo>
                  <a:pt x="203200" y="0"/>
                </a:moveTo>
                <a:lnTo>
                  <a:pt x="203200" y="0"/>
                </a:lnTo>
                <a:cubicBezTo>
                  <a:pt x="315349" y="0"/>
                  <a:pt x="406400" y="91051"/>
                  <a:pt x="406400" y="203200"/>
                </a:cubicBezTo>
                <a:lnTo>
                  <a:pt x="406400" y="203200"/>
                </a:lnTo>
                <a:cubicBezTo>
                  <a:pt x="406400" y="315349"/>
                  <a:pt x="315349" y="406400"/>
                  <a:pt x="203200" y="406400"/>
                </a:cubicBezTo>
                <a:lnTo>
                  <a:pt x="203200" y="406400"/>
                </a:lnTo>
                <a:cubicBezTo>
                  <a:pt x="91051" y="406400"/>
                  <a:pt x="0" y="315349"/>
                  <a:pt x="0" y="203200"/>
                </a:cubicBezTo>
                <a:lnTo>
                  <a:pt x="0" y="203200"/>
                </a:lnTo>
                <a:cubicBezTo>
                  <a:pt x="0" y="91051"/>
                  <a:pt x="91051" y="0"/>
                  <a:pt x="203200" y="0"/>
                </a:cubicBezTo>
                <a:close/>
              </a:path>
            </a:pathLst>
          </a:custGeom>
          <a:solidFill>
            <a:srgbClr val="FFFFFF">
              <a:alpha val="50196"/>
            </a:srgbClr>
          </a:solidFill>
        </p:spPr>
      </p:sp>
      <p:sp>
        <p:nvSpPr>
          <p:cNvPr id="16" name="Shape 13"/>
          <p:cNvSpPr/>
          <p:nvPr/>
        </p:nvSpPr>
        <p:spPr>
          <a:xfrm>
            <a:off x="4983427" y="3657600"/>
            <a:ext cx="177800" cy="203200"/>
          </a:xfrm>
          <a:custGeom>
            <a:avLst/>
            <a:gdLst/>
            <a:ahLst/>
            <a:cxnLst/>
            <a:rect l="l" t="t" r="r" b="b"/>
            <a:pathLst>
              <a:path w="177800" h="203200">
                <a:moveTo>
                  <a:pt x="177800" y="81677"/>
                </a:moveTo>
                <a:cubicBezTo>
                  <a:pt x="171926" y="85566"/>
                  <a:pt x="165179" y="88702"/>
                  <a:pt x="158155" y="91202"/>
                </a:cubicBezTo>
                <a:cubicBezTo>
                  <a:pt x="139502" y="97869"/>
                  <a:pt x="115014" y="101600"/>
                  <a:pt x="88900" y="101600"/>
                </a:cubicBezTo>
                <a:cubicBezTo>
                  <a:pt x="62786" y="101600"/>
                  <a:pt x="38259" y="97830"/>
                  <a:pt x="19645" y="91202"/>
                </a:cubicBezTo>
                <a:cubicBezTo>
                  <a:pt x="12660" y="88702"/>
                  <a:pt x="5874" y="85566"/>
                  <a:pt x="0" y="81677"/>
                </a:cubicBezTo>
                <a:lnTo>
                  <a:pt x="0" y="114300"/>
                </a:lnTo>
                <a:cubicBezTo>
                  <a:pt x="0" y="131842"/>
                  <a:pt x="39807" y="146050"/>
                  <a:pt x="88900" y="146050"/>
                </a:cubicBezTo>
                <a:cubicBezTo>
                  <a:pt x="137993" y="146050"/>
                  <a:pt x="177800" y="131842"/>
                  <a:pt x="177800" y="114300"/>
                </a:cubicBezTo>
                <a:lnTo>
                  <a:pt x="177800" y="81677"/>
                </a:lnTo>
                <a:close/>
                <a:moveTo>
                  <a:pt x="177800" y="50800"/>
                </a:moveTo>
                <a:lnTo>
                  <a:pt x="177800" y="31750"/>
                </a:lnTo>
                <a:cubicBezTo>
                  <a:pt x="177800" y="14208"/>
                  <a:pt x="137993" y="0"/>
                  <a:pt x="88900" y="0"/>
                </a:cubicBezTo>
                <a:cubicBezTo>
                  <a:pt x="39807" y="0"/>
                  <a:pt x="0" y="14208"/>
                  <a:pt x="0" y="31750"/>
                </a:cubicBezTo>
                <a:lnTo>
                  <a:pt x="0" y="50800"/>
                </a:lnTo>
                <a:cubicBezTo>
                  <a:pt x="0" y="68342"/>
                  <a:pt x="39807" y="82550"/>
                  <a:pt x="88900" y="82550"/>
                </a:cubicBezTo>
                <a:cubicBezTo>
                  <a:pt x="137993" y="82550"/>
                  <a:pt x="177800" y="68342"/>
                  <a:pt x="177800" y="50800"/>
                </a:cubicBezTo>
                <a:close/>
                <a:moveTo>
                  <a:pt x="158155" y="154702"/>
                </a:moveTo>
                <a:cubicBezTo>
                  <a:pt x="139541" y="161330"/>
                  <a:pt x="115054" y="165100"/>
                  <a:pt x="88900" y="165100"/>
                </a:cubicBezTo>
                <a:cubicBezTo>
                  <a:pt x="62746" y="165100"/>
                  <a:pt x="38259" y="161330"/>
                  <a:pt x="19645" y="154702"/>
                </a:cubicBezTo>
                <a:cubicBezTo>
                  <a:pt x="12660" y="152202"/>
                  <a:pt x="5874" y="149066"/>
                  <a:pt x="0" y="145177"/>
                </a:cubicBezTo>
                <a:lnTo>
                  <a:pt x="0" y="171450"/>
                </a:lnTo>
                <a:cubicBezTo>
                  <a:pt x="0" y="188992"/>
                  <a:pt x="39807" y="203200"/>
                  <a:pt x="88900" y="203200"/>
                </a:cubicBezTo>
                <a:cubicBezTo>
                  <a:pt x="137993" y="203200"/>
                  <a:pt x="177800" y="188992"/>
                  <a:pt x="177800" y="171450"/>
                </a:cubicBezTo>
                <a:lnTo>
                  <a:pt x="177800" y="145177"/>
                </a:lnTo>
                <a:cubicBezTo>
                  <a:pt x="171926" y="149066"/>
                  <a:pt x="165179" y="152202"/>
                  <a:pt x="158155" y="154702"/>
                </a:cubicBezTo>
                <a:close/>
              </a:path>
            </a:pathLst>
          </a:custGeom>
          <a:solidFill>
            <a:srgbClr val="FFFFFF"/>
          </a:solidFill>
        </p:spPr>
      </p:sp>
      <p:sp>
        <p:nvSpPr>
          <p:cNvPr id="17" name="Text 14"/>
          <p:cNvSpPr/>
          <p:nvPr/>
        </p:nvSpPr>
        <p:spPr>
          <a:xfrm>
            <a:off x="5427927" y="3505200"/>
            <a:ext cx="19939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FFFFF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Data Layer</a:t>
            </a:r>
            <a:endParaRPr lang="en-US" sz="1600" dirty="0"/>
          </a:p>
        </p:txBody>
      </p:sp>
      <p:sp>
        <p:nvSpPr>
          <p:cNvPr id="18" name="Text 15"/>
          <p:cNvSpPr/>
          <p:nvPr/>
        </p:nvSpPr>
        <p:spPr>
          <a:xfrm>
            <a:off x="5427927" y="3810000"/>
            <a:ext cx="1968500" cy="203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200" dirty="0">
                <a:solidFill>
                  <a:srgbClr val="FFFFFF">
                    <a:alpha val="80000"/>
                  </a:srgbClr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Thread-safe shared structs</a:t>
            </a:r>
            <a:endParaRPr lang="en-US" sz="1600" dirty="0"/>
          </a:p>
        </p:txBody>
      </p:sp>
      <p:sp>
        <p:nvSpPr>
          <p:cNvPr id="19" name="Shape 16"/>
          <p:cNvSpPr/>
          <p:nvPr/>
        </p:nvSpPr>
        <p:spPr>
          <a:xfrm>
            <a:off x="4826000" y="4064000"/>
            <a:ext cx="2540000" cy="609600"/>
          </a:xfrm>
          <a:custGeom>
            <a:avLst/>
            <a:gdLst/>
            <a:ahLst/>
            <a:cxnLst/>
            <a:rect l="l" t="t" r="r" b="b"/>
            <a:pathLst>
              <a:path w="2540000" h="609600">
                <a:moveTo>
                  <a:pt x="0" y="0"/>
                </a:moveTo>
                <a:lnTo>
                  <a:pt x="2540000" y="0"/>
                </a:lnTo>
                <a:lnTo>
                  <a:pt x="2540000" y="507998"/>
                </a:lnTo>
                <a:cubicBezTo>
                  <a:pt x="2540000" y="564111"/>
                  <a:pt x="2494511" y="609600"/>
                  <a:pt x="2438398" y="609600"/>
                </a:cubicBezTo>
                <a:lnTo>
                  <a:pt x="101602" y="609600"/>
                </a:lnTo>
                <a:cubicBezTo>
                  <a:pt x="45489" y="609600"/>
                  <a:pt x="0" y="564111"/>
                  <a:pt x="0" y="507998"/>
                </a:cubicBezTo>
                <a:lnTo>
                  <a:pt x="0" y="0"/>
                </a:lnTo>
                <a:close/>
              </a:path>
            </a:pathLst>
          </a:custGeom>
          <a:solidFill>
            <a:srgbClr val="ADD8E6"/>
          </a:solidFill>
          <a:effectLst>
            <a:outerShdw blurRad="76200" dist="508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20" name="Shape 17"/>
          <p:cNvSpPr/>
          <p:nvPr/>
        </p:nvSpPr>
        <p:spPr>
          <a:xfrm>
            <a:off x="5181733" y="4165600"/>
            <a:ext cx="406400" cy="406400"/>
          </a:xfrm>
          <a:custGeom>
            <a:avLst/>
            <a:gdLst/>
            <a:ahLst/>
            <a:cxnLst/>
            <a:rect l="l" t="t" r="r" b="b"/>
            <a:pathLst>
              <a:path w="406400" h="406400">
                <a:moveTo>
                  <a:pt x="203200" y="0"/>
                </a:moveTo>
                <a:lnTo>
                  <a:pt x="203200" y="0"/>
                </a:lnTo>
                <a:cubicBezTo>
                  <a:pt x="315349" y="0"/>
                  <a:pt x="406400" y="91051"/>
                  <a:pt x="406400" y="203200"/>
                </a:cubicBezTo>
                <a:lnTo>
                  <a:pt x="406400" y="203200"/>
                </a:lnTo>
                <a:cubicBezTo>
                  <a:pt x="406400" y="315349"/>
                  <a:pt x="315349" y="406400"/>
                  <a:pt x="203200" y="406400"/>
                </a:cubicBezTo>
                <a:lnTo>
                  <a:pt x="203200" y="406400"/>
                </a:lnTo>
                <a:cubicBezTo>
                  <a:pt x="91051" y="406400"/>
                  <a:pt x="0" y="315349"/>
                  <a:pt x="0" y="203200"/>
                </a:cubicBezTo>
                <a:lnTo>
                  <a:pt x="0" y="203200"/>
                </a:lnTo>
                <a:cubicBezTo>
                  <a:pt x="0" y="91051"/>
                  <a:pt x="91051" y="0"/>
                  <a:pt x="203200" y="0"/>
                </a:cubicBezTo>
                <a:close/>
              </a:path>
            </a:pathLst>
          </a:custGeom>
          <a:solidFill>
            <a:srgbClr val="FFFFFF">
              <a:alpha val="50196"/>
            </a:srgbClr>
          </a:solidFill>
        </p:spPr>
      </p:sp>
      <p:sp>
        <p:nvSpPr>
          <p:cNvPr id="21" name="Shape 18"/>
          <p:cNvSpPr/>
          <p:nvPr/>
        </p:nvSpPr>
        <p:spPr>
          <a:xfrm>
            <a:off x="5308733" y="4267200"/>
            <a:ext cx="152400" cy="203200"/>
          </a:xfrm>
          <a:custGeom>
            <a:avLst/>
            <a:gdLst/>
            <a:ahLst/>
            <a:cxnLst/>
            <a:rect l="l" t="t" r="r" b="b"/>
            <a:pathLst>
              <a:path w="152400" h="203200">
                <a:moveTo>
                  <a:pt x="0" y="25400"/>
                </a:moveTo>
                <a:cubicBezTo>
                  <a:pt x="0" y="11390"/>
                  <a:pt x="11390" y="0"/>
                  <a:pt x="25400" y="0"/>
                </a:cubicBezTo>
                <a:lnTo>
                  <a:pt x="84733" y="0"/>
                </a:lnTo>
                <a:cubicBezTo>
                  <a:pt x="91480" y="0"/>
                  <a:pt x="97949" y="2659"/>
                  <a:pt x="102711" y="7422"/>
                </a:cubicBezTo>
                <a:lnTo>
                  <a:pt x="144978" y="49728"/>
                </a:lnTo>
                <a:cubicBezTo>
                  <a:pt x="149741" y="54491"/>
                  <a:pt x="152400" y="60960"/>
                  <a:pt x="152400" y="67707"/>
                </a:cubicBezTo>
                <a:lnTo>
                  <a:pt x="152400" y="177800"/>
                </a:lnTo>
                <a:cubicBezTo>
                  <a:pt x="152400" y="191810"/>
                  <a:pt x="141010" y="203200"/>
                  <a:pt x="127000" y="203200"/>
                </a:cubicBezTo>
                <a:lnTo>
                  <a:pt x="25400" y="203200"/>
                </a:lnTo>
                <a:cubicBezTo>
                  <a:pt x="11390" y="203200"/>
                  <a:pt x="0" y="191810"/>
                  <a:pt x="0" y="177800"/>
                </a:cubicBezTo>
                <a:lnTo>
                  <a:pt x="0" y="25400"/>
                </a:lnTo>
                <a:close/>
                <a:moveTo>
                  <a:pt x="82550" y="23217"/>
                </a:moveTo>
                <a:lnTo>
                  <a:pt x="82550" y="60325"/>
                </a:lnTo>
                <a:cubicBezTo>
                  <a:pt x="82550" y="65603"/>
                  <a:pt x="86797" y="69850"/>
                  <a:pt x="92075" y="69850"/>
                </a:cubicBezTo>
                <a:lnTo>
                  <a:pt x="129183" y="69850"/>
                </a:lnTo>
                <a:lnTo>
                  <a:pt x="82550" y="23217"/>
                </a:lnTo>
                <a:close/>
                <a:moveTo>
                  <a:pt x="61198" y="117316"/>
                </a:moveTo>
                <a:cubicBezTo>
                  <a:pt x="64611" y="113308"/>
                  <a:pt x="64175" y="107315"/>
                  <a:pt x="60166" y="103902"/>
                </a:cubicBezTo>
                <a:cubicBezTo>
                  <a:pt x="56158" y="100489"/>
                  <a:pt x="50165" y="100925"/>
                  <a:pt x="46752" y="104934"/>
                </a:cubicBezTo>
                <a:lnTo>
                  <a:pt x="27702" y="127159"/>
                </a:lnTo>
                <a:cubicBezTo>
                  <a:pt x="24646" y="130731"/>
                  <a:pt x="24646" y="135969"/>
                  <a:pt x="27702" y="139541"/>
                </a:cubicBezTo>
                <a:lnTo>
                  <a:pt x="46752" y="161766"/>
                </a:lnTo>
                <a:cubicBezTo>
                  <a:pt x="50165" y="165775"/>
                  <a:pt x="56198" y="166211"/>
                  <a:pt x="60166" y="162798"/>
                </a:cubicBezTo>
                <a:cubicBezTo>
                  <a:pt x="64135" y="159385"/>
                  <a:pt x="64611" y="153353"/>
                  <a:pt x="61198" y="149384"/>
                </a:cubicBezTo>
                <a:lnTo>
                  <a:pt x="47466" y="133350"/>
                </a:lnTo>
                <a:lnTo>
                  <a:pt x="61198" y="117316"/>
                </a:lnTo>
                <a:close/>
                <a:moveTo>
                  <a:pt x="105648" y="104934"/>
                </a:moveTo>
                <a:cubicBezTo>
                  <a:pt x="102235" y="100925"/>
                  <a:pt x="96202" y="100489"/>
                  <a:pt x="92234" y="103902"/>
                </a:cubicBezTo>
                <a:cubicBezTo>
                  <a:pt x="88265" y="107315"/>
                  <a:pt x="87789" y="113348"/>
                  <a:pt x="91202" y="117316"/>
                </a:cubicBezTo>
                <a:lnTo>
                  <a:pt x="104934" y="133350"/>
                </a:lnTo>
                <a:lnTo>
                  <a:pt x="91202" y="149384"/>
                </a:lnTo>
                <a:cubicBezTo>
                  <a:pt x="87789" y="153392"/>
                  <a:pt x="88225" y="159385"/>
                  <a:pt x="92234" y="162798"/>
                </a:cubicBezTo>
                <a:cubicBezTo>
                  <a:pt x="96242" y="166211"/>
                  <a:pt x="102235" y="165775"/>
                  <a:pt x="105648" y="161766"/>
                </a:cubicBezTo>
                <a:lnTo>
                  <a:pt x="124698" y="139541"/>
                </a:lnTo>
                <a:cubicBezTo>
                  <a:pt x="127754" y="135969"/>
                  <a:pt x="127754" y="130731"/>
                  <a:pt x="124698" y="127159"/>
                </a:cubicBezTo>
                <a:lnTo>
                  <a:pt x="105648" y="104934"/>
                </a:lnTo>
                <a:close/>
              </a:path>
            </a:pathLst>
          </a:custGeom>
          <a:solidFill>
            <a:srgbClr val="4A90E2"/>
          </a:solidFill>
        </p:spPr>
      </p:sp>
      <p:sp>
        <p:nvSpPr>
          <p:cNvPr id="22" name="Text 19"/>
          <p:cNvSpPr/>
          <p:nvPr/>
        </p:nvSpPr>
        <p:spPr>
          <a:xfrm>
            <a:off x="5740533" y="4114800"/>
            <a:ext cx="13716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Serialization</a:t>
            </a:r>
            <a:endParaRPr lang="en-US" sz="1600" dirty="0"/>
          </a:p>
        </p:txBody>
      </p:sp>
      <p:sp>
        <p:nvSpPr>
          <p:cNvPr id="23" name="Text 20"/>
          <p:cNvSpPr/>
          <p:nvPr/>
        </p:nvSpPr>
        <p:spPr>
          <a:xfrm>
            <a:off x="5740533" y="4419600"/>
            <a:ext cx="1346200" cy="203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2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JSON / bincode</a:t>
            </a:r>
            <a:endParaRPr lang="en-US" sz="1600" dirty="0"/>
          </a:p>
        </p:txBody>
      </p:sp>
      <p:sp>
        <p:nvSpPr>
          <p:cNvPr id="24" name="Text 21"/>
          <p:cNvSpPr/>
          <p:nvPr/>
        </p:nvSpPr>
        <p:spPr>
          <a:xfrm>
            <a:off x="1784350" y="5537200"/>
            <a:ext cx="8623300" cy="508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This clean separation allows teams to extend functionality, like adding new </a:t>
            </a:r>
            <a:r>
              <a:rPr lang="en-US" sz="1400" b="1" dirty="0">
                <a:solidFill>
                  <a:srgbClr val="4A90E2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PLC models</a:t>
            </a:r>
            <a:r>
              <a:rPr lang="en-US" sz="14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 or </a:t>
            </a:r>
            <a:r>
              <a:rPr lang="en-US" sz="1400" b="1" dirty="0">
                <a:solidFill>
                  <a:srgbClr val="4A90E2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RFID readers</a:t>
            </a:r>
            <a:r>
              <a:rPr lang="en-US" sz="14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, without modifying the core socket code.</a:t>
            </a:r>
            <a:endParaRPr lang="en-US" sz="1600" dirty="0"/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135" y="2946400"/>
            <a:ext cx="4058285" cy="2590800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8800" y="2946400"/>
            <a:ext cx="3854450" cy="25914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5-17:31:01-d2tarldnfo2stf9djk00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54000" y="1016000"/>
            <a:ext cx="5727700" cy="457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3000" b="1" dirty="0">
                <a:solidFill>
                  <a:srgbClr val="4A90E2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Unified Extensible Protocol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254000" y="1676400"/>
            <a:ext cx="5638800" cy="1219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A single, versioned message format covers all client-server interactions, simplifying integration and reducing protocol fragmentation. New features can be added without breaking old clients.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254000" y="3098800"/>
            <a:ext cx="5537200" cy="812800"/>
          </a:xfrm>
          <a:custGeom>
            <a:avLst/>
            <a:gdLst/>
            <a:ahLst/>
            <a:cxnLst/>
            <a:rect l="l" t="t" r="r" b="b"/>
            <a:pathLst>
              <a:path w="5537200" h="812800">
                <a:moveTo>
                  <a:pt x="101600" y="0"/>
                </a:moveTo>
                <a:lnTo>
                  <a:pt x="5435600" y="0"/>
                </a:lnTo>
                <a:cubicBezTo>
                  <a:pt x="5491675" y="0"/>
                  <a:pt x="5537200" y="45525"/>
                  <a:pt x="5537200" y="101600"/>
                </a:cubicBezTo>
                <a:lnTo>
                  <a:pt x="5537200" y="711200"/>
                </a:lnTo>
                <a:cubicBezTo>
                  <a:pt x="5537200" y="767275"/>
                  <a:pt x="5491675" y="812800"/>
                  <a:pt x="5435600" y="812800"/>
                </a:cubicBezTo>
                <a:lnTo>
                  <a:pt x="101600" y="812800"/>
                </a:lnTo>
                <a:cubicBezTo>
                  <a:pt x="45525" y="812800"/>
                  <a:pt x="0" y="767275"/>
                  <a:pt x="0" y="7112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ADD8E6">
              <a:alpha val="50196"/>
            </a:srgbClr>
          </a:solidFill>
        </p:spPr>
      </p:sp>
      <p:sp>
        <p:nvSpPr>
          <p:cNvPr id="6" name="Shape 3"/>
          <p:cNvSpPr/>
          <p:nvPr/>
        </p:nvSpPr>
        <p:spPr>
          <a:xfrm>
            <a:off x="408120" y="3378200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0" y="47625"/>
                </a:moveTo>
                <a:cubicBezTo>
                  <a:pt x="0" y="38844"/>
                  <a:pt x="7094" y="31750"/>
                  <a:pt x="15875" y="31750"/>
                </a:cubicBezTo>
                <a:lnTo>
                  <a:pt x="206375" y="31750"/>
                </a:lnTo>
                <a:cubicBezTo>
                  <a:pt x="215156" y="31750"/>
                  <a:pt x="222250" y="38844"/>
                  <a:pt x="222250" y="47625"/>
                </a:cubicBezTo>
                <a:cubicBezTo>
                  <a:pt x="222250" y="56406"/>
                  <a:pt x="215156" y="63500"/>
                  <a:pt x="206375" y="63500"/>
                </a:cubicBezTo>
                <a:lnTo>
                  <a:pt x="15875" y="63500"/>
                </a:lnTo>
                <a:cubicBezTo>
                  <a:pt x="7094" y="63500"/>
                  <a:pt x="0" y="56406"/>
                  <a:pt x="0" y="47625"/>
                </a:cubicBezTo>
                <a:close/>
                <a:moveTo>
                  <a:pt x="31750" y="127000"/>
                </a:moveTo>
                <a:cubicBezTo>
                  <a:pt x="31750" y="118219"/>
                  <a:pt x="38844" y="111125"/>
                  <a:pt x="47625" y="111125"/>
                </a:cubicBezTo>
                <a:lnTo>
                  <a:pt x="238125" y="111125"/>
                </a:lnTo>
                <a:cubicBezTo>
                  <a:pt x="246906" y="111125"/>
                  <a:pt x="254000" y="118219"/>
                  <a:pt x="254000" y="127000"/>
                </a:cubicBezTo>
                <a:cubicBezTo>
                  <a:pt x="254000" y="135781"/>
                  <a:pt x="246906" y="142875"/>
                  <a:pt x="238125" y="142875"/>
                </a:cubicBezTo>
                <a:lnTo>
                  <a:pt x="47625" y="142875"/>
                </a:lnTo>
                <a:cubicBezTo>
                  <a:pt x="38844" y="142875"/>
                  <a:pt x="31750" y="135781"/>
                  <a:pt x="31750" y="127000"/>
                </a:cubicBezTo>
                <a:close/>
                <a:moveTo>
                  <a:pt x="222250" y="206375"/>
                </a:moveTo>
                <a:cubicBezTo>
                  <a:pt x="222250" y="215156"/>
                  <a:pt x="215156" y="222250"/>
                  <a:pt x="206375" y="222250"/>
                </a:cubicBezTo>
                <a:lnTo>
                  <a:pt x="15875" y="222250"/>
                </a:lnTo>
                <a:cubicBezTo>
                  <a:pt x="7094" y="222250"/>
                  <a:pt x="0" y="215156"/>
                  <a:pt x="0" y="206375"/>
                </a:cubicBezTo>
                <a:cubicBezTo>
                  <a:pt x="0" y="197594"/>
                  <a:pt x="7094" y="190500"/>
                  <a:pt x="15875" y="190500"/>
                </a:cubicBezTo>
                <a:lnTo>
                  <a:pt x="206375" y="190500"/>
                </a:lnTo>
                <a:cubicBezTo>
                  <a:pt x="215156" y="190500"/>
                  <a:pt x="222250" y="197594"/>
                  <a:pt x="222250" y="206375"/>
                </a:cubicBezTo>
                <a:close/>
              </a:path>
            </a:pathLst>
          </a:custGeom>
          <a:solidFill>
            <a:srgbClr val="4A90E2"/>
          </a:solidFill>
        </p:spPr>
      </p:sp>
      <p:sp>
        <p:nvSpPr>
          <p:cNvPr id="7" name="Text 4"/>
          <p:cNvSpPr/>
          <p:nvPr/>
        </p:nvSpPr>
        <p:spPr>
          <a:xfrm>
            <a:off x="867172" y="3200400"/>
            <a:ext cx="4927600" cy="609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State Messages:</a:t>
            </a:r>
            <a:r>
              <a:rPr lang="en-US" sz="16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 Simulation, PLC, and Inventory updates.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254000" y="4064000"/>
            <a:ext cx="5537200" cy="812800"/>
          </a:xfrm>
          <a:custGeom>
            <a:avLst/>
            <a:gdLst/>
            <a:ahLst/>
            <a:cxnLst/>
            <a:rect l="l" t="t" r="r" b="b"/>
            <a:pathLst>
              <a:path w="5537200" h="812800">
                <a:moveTo>
                  <a:pt x="101600" y="0"/>
                </a:moveTo>
                <a:lnTo>
                  <a:pt x="5435600" y="0"/>
                </a:lnTo>
                <a:cubicBezTo>
                  <a:pt x="5491675" y="0"/>
                  <a:pt x="5537200" y="45525"/>
                  <a:pt x="5537200" y="101600"/>
                </a:cubicBezTo>
                <a:lnTo>
                  <a:pt x="5537200" y="711200"/>
                </a:lnTo>
                <a:cubicBezTo>
                  <a:pt x="5537200" y="767275"/>
                  <a:pt x="5491675" y="812800"/>
                  <a:pt x="5435600" y="812800"/>
                </a:cubicBezTo>
                <a:lnTo>
                  <a:pt x="101600" y="812800"/>
                </a:lnTo>
                <a:cubicBezTo>
                  <a:pt x="45525" y="812800"/>
                  <a:pt x="0" y="767275"/>
                  <a:pt x="0" y="7112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ADD8E6">
              <a:alpha val="50196"/>
            </a:srgbClr>
          </a:solidFill>
        </p:spPr>
      </p:sp>
      <p:sp>
        <p:nvSpPr>
          <p:cNvPr id="9" name="Shape 6"/>
          <p:cNvSpPr/>
          <p:nvPr/>
        </p:nvSpPr>
        <p:spPr>
          <a:xfrm>
            <a:off x="421217" y="4343400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4663" y="58837"/>
                </a:moveTo>
                <a:cubicBezTo>
                  <a:pt x="-1538" y="52636"/>
                  <a:pt x="-1538" y="42565"/>
                  <a:pt x="4663" y="36364"/>
                </a:cubicBezTo>
                <a:cubicBezTo>
                  <a:pt x="10864" y="30163"/>
                  <a:pt x="20935" y="30163"/>
                  <a:pt x="27136" y="36364"/>
                </a:cubicBezTo>
                <a:lnTo>
                  <a:pt x="106511" y="115739"/>
                </a:lnTo>
                <a:cubicBezTo>
                  <a:pt x="112713" y="121940"/>
                  <a:pt x="112713" y="132011"/>
                  <a:pt x="106511" y="138212"/>
                </a:cubicBezTo>
                <a:lnTo>
                  <a:pt x="27136" y="217587"/>
                </a:lnTo>
                <a:cubicBezTo>
                  <a:pt x="20935" y="223788"/>
                  <a:pt x="10864" y="223788"/>
                  <a:pt x="4663" y="217587"/>
                </a:cubicBezTo>
                <a:cubicBezTo>
                  <a:pt x="-1538" y="211386"/>
                  <a:pt x="-1538" y="201315"/>
                  <a:pt x="4663" y="195114"/>
                </a:cubicBezTo>
                <a:lnTo>
                  <a:pt x="72777" y="127000"/>
                </a:lnTo>
                <a:lnTo>
                  <a:pt x="4663" y="58837"/>
                </a:lnTo>
                <a:close/>
                <a:moveTo>
                  <a:pt x="111125" y="190500"/>
                </a:moveTo>
                <a:lnTo>
                  <a:pt x="238125" y="190500"/>
                </a:lnTo>
                <a:cubicBezTo>
                  <a:pt x="246906" y="190500"/>
                  <a:pt x="254000" y="197594"/>
                  <a:pt x="254000" y="206375"/>
                </a:cubicBezTo>
                <a:cubicBezTo>
                  <a:pt x="254000" y="215156"/>
                  <a:pt x="246906" y="222250"/>
                  <a:pt x="238125" y="222250"/>
                </a:cubicBezTo>
                <a:lnTo>
                  <a:pt x="111125" y="222250"/>
                </a:lnTo>
                <a:cubicBezTo>
                  <a:pt x="102344" y="222250"/>
                  <a:pt x="95250" y="215156"/>
                  <a:pt x="95250" y="206375"/>
                </a:cubicBezTo>
                <a:cubicBezTo>
                  <a:pt x="95250" y="197594"/>
                  <a:pt x="102344" y="190500"/>
                  <a:pt x="111125" y="190500"/>
                </a:cubicBezTo>
                <a:close/>
              </a:path>
            </a:pathLst>
          </a:custGeom>
          <a:solidFill>
            <a:srgbClr val="4A90E2"/>
          </a:solidFill>
        </p:spPr>
      </p:sp>
      <p:sp>
        <p:nvSpPr>
          <p:cNvPr id="10" name="Text 7"/>
          <p:cNvSpPr/>
          <p:nvPr/>
        </p:nvSpPr>
        <p:spPr>
          <a:xfrm>
            <a:off x="893366" y="4165600"/>
            <a:ext cx="4902200" cy="609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Command Messages:</a:t>
            </a:r>
            <a:r>
              <a:rPr lang="en-US" sz="16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 Robot control, PLC operations.</a:t>
            </a: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254000" y="5029200"/>
            <a:ext cx="5537200" cy="812800"/>
          </a:xfrm>
          <a:custGeom>
            <a:avLst/>
            <a:gdLst/>
            <a:ahLst/>
            <a:cxnLst/>
            <a:rect l="l" t="t" r="r" b="b"/>
            <a:pathLst>
              <a:path w="5537200" h="812800">
                <a:moveTo>
                  <a:pt x="101600" y="0"/>
                </a:moveTo>
                <a:lnTo>
                  <a:pt x="5435600" y="0"/>
                </a:lnTo>
                <a:cubicBezTo>
                  <a:pt x="5491675" y="0"/>
                  <a:pt x="5537200" y="45525"/>
                  <a:pt x="5537200" y="101600"/>
                </a:cubicBezTo>
                <a:lnTo>
                  <a:pt x="5537200" y="711200"/>
                </a:lnTo>
                <a:cubicBezTo>
                  <a:pt x="5537200" y="767275"/>
                  <a:pt x="5491675" y="812800"/>
                  <a:pt x="5435600" y="812800"/>
                </a:cubicBezTo>
                <a:lnTo>
                  <a:pt x="101600" y="812800"/>
                </a:lnTo>
                <a:cubicBezTo>
                  <a:pt x="45525" y="812800"/>
                  <a:pt x="0" y="767275"/>
                  <a:pt x="0" y="7112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ADD8E6">
              <a:alpha val="50196"/>
            </a:srgbClr>
          </a:solidFill>
        </p:spPr>
      </p:sp>
      <p:sp>
        <p:nvSpPr>
          <p:cNvPr id="12" name="Shape 9"/>
          <p:cNvSpPr/>
          <p:nvPr/>
        </p:nvSpPr>
        <p:spPr>
          <a:xfrm>
            <a:off x="415264" y="5308600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127000" y="254000"/>
                </a:moveTo>
                <a:cubicBezTo>
                  <a:pt x="197093" y="254000"/>
                  <a:pt x="254000" y="197093"/>
                  <a:pt x="254000" y="127000"/>
                </a:cubicBezTo>
                <a:cubicBezTo>
                  <a:pt x="254000" y="56907"/>
                  <a:pt x="197093" y="0"/>
                  <a:pt x="127000" y="0"/>
                </a:cubicBezTo>
                <a:cubicBezTo>
                  <a:pt x="56907" y="0"/>
                  <a:pt x="0" y="56907"/>
                  <a:pt x="0" y="127000"/>
                </a:cubicBezTo>
                <a:cubicBezTo>
                  <a:pt x="0" y="197093"/>
                  <a:pt x="56907" y="254000"/>
                  <a:pt x="127000" y="254000"/>
                </a:cubicBezTo>
                <a:close/>
                <a:moveTo>
                  <a:pt x="168870" y="105519"/>
                </a:moveTo>
                <a:lnTo>
                  <a:pt x="129183" y="169019"/>
                </a:lnTo>
                <a:cubicBezTo>
                  <a:pt x="127099" y="172343"/>
                  <a:pt x="123527" y="174427"/>
                  <a:pt x="119608" y="174625"/>
                </a:cubicBezTo>
                <a:cubicBezTo>
                  <a:pt x="115689" y="174823"/>
                  <a:pt x="111919" y="173038"/>
                  <a:pt x="109587" y="169863"/>
                </a:cubicBezTo>
                <a:lnTo>
                  <a:pt x="85775" y="138113"/>
                </a:lnTo>
                <a:cubicBezTo>
                  <a:pt x="81806" y="132854"/>
                  <a:pt x="82897" y="125413"/>
                  <a:pt x="88156" y="121444"/>
                </a:cubicBezTo>
                <a:cubicBezTo>
                  <a:pt x="93414" y="117475"/>
                  <a:pt x="100856" y="118566"/>
                  <a:pt x="104825" y="123825"/>
                </a:cubicBezTo>
                <a:lnTo>
                  <a:pt x="118219" y="141684"/>
                </a:lnTo>
                <a:lnTo>
                  <a:pt x="148679" y="92918"/>
                </a:lnTo>
                <a:cubicBezTo>
                  <a:pt x="152152" y="87362"/>
                  <a:pt x="159494" y="85626"/>
                  <a:pt x="165100" y="89148"/>
                </a:cubicBezTo>
                <a:cubicBezTo>
                  <a:pt x="170706" y="92670"/>
                  <a:pt x="172393" y="99963"/>
                  <a:pt x="168870" y="105569"/>
                </a:cubicBezTo>
                <a:close/>
              </a:path>
            </a:pathLst>
          </a:custGeom>
          <a:solidFill>
            <a:srgbClr val="4A90E2"/>
          </a:solidFill>
        </p:spPr>
      </p:sp>
      <p:sp>
        <p:nvSpPr>
          <p:cNvPr id="13" name="Text 10"/>
          <p:cNvSpPr/>
          <p:nvPr/>
        </p:nvSpPr>
        <p:spPr>
          <a:xfrm>
            <a:off x="881459" y="5130800"/>
            <a:ext cx="4914900" cy="609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Ack/Nack Messages:</a:t>
            </a:r>
            <a:r>
              <a:rPr lang="en-US" sz="16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 Confirmation and error reporting.</a:t>
            </a:r>
            <a:endParaRPr lang="en-US" sz="1600" dirty="0"/>
          </a:p>
        </p:txBody>
      </p:sp>
      <p:sp>
        <p:nvSpPr>
          <p:cNvPr id="14" name="Shape 11"/>
          <p:cNvSpPr/>
          <p:nvPr/>
        </p:nvSpPr>
        <p:spPr>
          <a:xfrm>
            <a:off x="6096000" y="254000"/>
            <a:ext cx="5842000" cy="6350000"/>
          </a:xfrm>
          <a:custGeom>
            <a:avLst/>
            <a:gdLst/>
            <a:ahLst/>
            <a:cxnLst/>
            <a:rect l="l" t="t" r="r" b="b"/>
            <a:pathLst>
              <a:path w="5842000" h="6350000">
                <a:moveTo>
                  <a:pt x="101592" y="0"/>
                </a:moveTo>
                <a:lnTo>
                  <a:pt x="5740408" y="0"/>
                </a:lnTo>
                <a:cubicBezTo>
                  <a:pt x="5796516" y="0"/>
                  <a:pt x="5842000" y="45484"/>
                  <a:pt x="5842000" y="101592"/>
                </a:cubicBezTo>
                <a:lnTo>
                  <a:pt x="5842000" y="6248408"/>
                </a:lnTo>
                <a:cubicBezTo>
                  <a:pt x="5842000" y="6304516"/>
                  <a:pt x="5796516" y="6350000"/>
                  <a:pt x="5740408" y="6350000"/>
                </a:cubicBezTo>
                <a:lnTo>
                  <a:pt x="101592" y="6350000"/>
                </a:lnTo>
                <a:cubicBezTo>
                  <a:pt x="45484" y="6350000"/>
                  <a:pt x="0" y="6304516"/>
                  <a:pt x="0" y="6248408"/>
                </a:cubicBezTo>
                <a:lnTo>
                  <a:pt x="0" y="101592"/>
                </a:lnTo>
                <a:cubicBezTo>
                  <a:pt x="0" y="45522"/>
                  <a:pt x="45522" y="0"/>
                  <a:pt x="101592" y="0"/>
                </a:cubicBezTo>
                <a:close/>
              </a:path>
            </a:pathLst>
          </a:custGeom>
          <a:solidFill>
            <a:srgbClr val="7484DF">
              <a:alpha val="10196"/>
            </a:srgbClr>
          </a:solidFill>
        </p:spPr>
      </p:sp>
      <p:sp>
        <p:nvSpPr>
          <p:cNvPr id="15" name="Text 12"/>
          <p:cNvSpPr/>
          <p:nvPr/>
        </p:nvSpPr>
        <p:spPr>
          <a:xfrm>
            <a:off x="8238596" y="1981200"/>
            <a:ext cx="16764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7484D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Message Flow</a:t>
            </a:r>
            <a:endParaRPr lang="en-US" sz="1600" dirty="0"/>
          </a:p>
        </p:txBody>
      </p:sp>
      <p:sp>
        <p:nvSpPr>
          <p:cNvPr id="16" name="Shape 13"/>
          <p:cNvSpPr/>
          <p:nvPr/>
        </p:nvSpPr>
        <p:spPr>
          <a:xfrm>
            <a:off x="6299200" y="2438400"/>
            <a:ext cx="1816100" cy="508000"/>
          </a:xfrm>
          <a:custGeom>
            <a:avLst/>
            <a:gdLst/>
            <a:ahLst/>
            <a:cxnLst/>
            <a:rect l="l" t="t" r="r" b="b"/>
            <a:pathLst>
              <a:path w="1816100" h="508000">
                <a:moveTo>
                  <a:pt x="101600" y="0"/>
                </a:moveTo>
                <a:lnTo>
                  <a:pt x="1816100" y="0"/>
                </a:lnTo>
                <a:lnTo>
                  <a:pt x="1816100" y="508000"/>
                </a:lnTo>
                <a:lnTo>
                  <a:pt x="101600" y="508000"/>
                </a:lnTo>
                <a:cubicBezTo>
                  <a:pt x="45525" y="508000"/>
                  <a:pt x="0" y="462475"/>
                  <a:pt x="0" y="4064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4A90E2"/>
          </a:solidFill>
          <a:effectLst>
            <a:outerShdw blurRad="38100" dist="127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17" name="Text 14"/>
          <p:cNvSpPr/>
          <p:nvPr/>
        </p:nvSpPr>
        <p:spPr>
          <a:xfrm>
            <a:off x="6248400" y="2438400"/>
            <a:ext cx="1917700" cy="508000"/>
          </a:xfrm>
          <a:prstGeom prst="rect">
            <a:avLst/>
          </a:prstGeom>
          <a:noFill/>
        </p:spPr>
        <p:txBody>
          <a:bodyPr wrap="square" lIns="101600" tIns="101600" rIns="101600" bIns="101600" rtlCol="0" anchor="ctr"/>
          <a:lstStyle/>
          <a:p>
            <a:pPr algn="ctr">
              <a:lnSpc>
                <a:spcPct val="130000"/>
              </a:lnSpc>
            </a:pPr>
            <a:r>
              <a:rPr lang="en-US" sz="1600" dirty="0">
                <a:solidFill>
                  <a:srgbClr val="FFFFF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Client</a:t>
            </a:r>
            <a:endParaRPr lang="en-US" sz="1600" dirty="0"/>
          </a:p>
        </p:txBody>
      </p:sp>
      <p:sp>
        <p:nvSpPr>
          <p:cNvPr id="18" name="Shape 15"/>
          <p:cNvSpPr/>
          <p:nvPr/>
        </p:nvSpPr>
        <p:spPr>
          <a:xfrm>
            <a:off x="8845550" y="2540000"/>
            <a:ext cx="342900" cy="304800"/>
          </a:xfrm>
          <a:custGeom>
            <a:avLst/>
            <a:gdLst/>
            <a:ahLst/>
            <a:cxnLst/>
            <a:rect l="l" t="t" r="r" b="b"/>
            <a:pathLst>
              <a:path w="342900" h="304800">
                <a:moveTo>
                  <a:pt x="337304" y="138946"/>
                </a:moveTo>
                <a:cubicBezTo>
                  <a:pt x="344745" y="146387"/>
                  <a:pt x="344745" y="158472"/>
                  <a:pt x="337304" y="165914"/>
                </a:cubicBezTo>
                <a:lnTo>
                  <a:pt x="261104" y="242114"/>
                </a:lnTo>
                <a:cubicBezTo>
                  <a:pt x="255627" y="247590"/>
                  <a:pt x="247471" y="249198"/>
                  <a:pt x="240328" y="246221"/>
                </a:cubicBezTo>
                <a:cubicBezTo>
                  <a:pt x="233184" y="243245"/>
                  <a:pt x="228600" y="236280"/>
                  <a:pt x="228600" y="228600"/>
                </a:cubicBezTo>
                <a:lnTo>
                  <a:pt x="228600" y="190500"/>
                </a:lnTo>
                <a:lnTo>
                  <a:pt x="28575" y="190500"/>
                </a:lnTo>
                <a:cubicBezTo>
                  <a:pt x="12799" y="190500"/>
                  <a:pt x="0" y="177701"/>
                  <a:pt x="0" y="161925"/>
                </a:cubicBezTo>
                <a:lnTo>
                  <a:pt x="0" y="142875"/>
                </a:lnTo>
                <a:cubicBezTo>
                  <a:pt x="0" y="127099"/>
                  <a:pt x="12799" y="114300"/>
                  <a:pt x="28575" y="114300"/>
                </a:cubicBezTo>
                <a:lnTo>
                  <a:pt x="228600" y="114300"/>
                </a:lnTo>
                <a:lnTo>
                  <a:pt x="228600" y="76200"/>
                </a:lnTo>
                <a:cubicBezTo>
                  <a:pt x="228600" y="68520"/>
                  <a:pt x="233243" y="61555"/>
                  <a:pt x="240387" y="58579"/>
                </a:cubicBezTo>
                <a:cubicBezTo>
                  <a:pt x="247531" y="55602"/>
                  <a:pt x="255687" y="57269"/>
                  <a:pt x="261164" y="62686"/>
                </a:cubicBezTo>
                <a:lnTo>
                  <a:pt x="337364" y="138886"/>
                </a:lnTo>
                <a:close/>
              </a:path>
            </a:pathLst>
          </a:custGeom>
          <a:solidFill>
            <a:srgbClr val="4A90E2"/>
          </a:solidFill>
        </p:spPr>
      </p:sp>
      <p:sp>
        <p:nvSpPr>
          <p:cNvPr id="19" name="Shape 16"/>
          <p:cNvSpPr/>
          <p:nvPr/>
        </p:nvSpPr>
        <p:spPr>
          <a:xfrm>
            <a:off x="9922934" y="2438400"/>
            <a:ext cx="1816100" cy="508000"/>
          </a:xfrm>
          <a:custGeom>
            <a:avLst/>
            <a:gdLst/>
            <a:ahLst/>
            <a:cxnLst/>
            <a:rect l="l" t="t" r="r" b="b"/>
            <a:pathLst>
              <a:path w="1816100" h="508000">
                <a:moveTo>
                  <a:pt x="0" y="0"/>
                </a:moveTo>
                <a:lnTo>
                  <a:pt x="1714500" y="0"/>
                </a:lnTo>
                <a:cubicBezTo>
                  <a:pt x="1770575" y="0"/>
                  <a:pt x="1816100" y="45525"/>
                  <a:pt x="1816100" y="101600"/>
                </a:cubicBezTo>
                <a:lnTo>
                  <a:pt x="1816100" y="406400"/>
                </a:lnTo>
                <a:cubicBezTo>
                  <a:pt x="1816100" y="462475"/>
                  <a:pt x="1770575" y="508000"/>
                  <a:pt x="1714500" y="508000"/>
                </a:cubicBezTo>
                <a:lnTo>
                  <a:pt x="0" y="508000"/>
                </a:lnTo>
                <a:lnTo>
                  <a:pt x="0" y="0"/>
                </a:lnTo>
                <a:close/>
              </a:path>
            </a:pathLst>
          </a:custGeom>
          <a:solidFill>
            <a:srgbClr val="ADD8E6"/>
          </a:solidFill>
          <a:effectLst>
            <a:outerShdw blurRad="38100" dist="127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20" name="Text 17"/>
          <p:cNvSpPr/>
          <p:nvPr/>
        </p:nvSpPr>
        <p:spPr>
          <a:xfrm>
            <a:off x="9872134" y="2438400"/>
            <a:ext cx="1917700" cy="508000"/>
          </a:xfrm>
          <a:prstGeom prst="rect">
            <a:avLst/>
          </a:prstGeom>
          <a:noFill/>
        </p:spPr>
        <p:txBody>
          <a:bodyPr wrap="square" lIns="101600" tIns="101600" rIns="101600" bIns="101600" rtlCol="0" anchor="ctr"/>
          <a:lstStyle/>
          <a:p>
            <a:pPr algn="ctr">
              <a:lnSpc>
                <a:spcPct val="130000"/>
              </a:lnSpc>
            </a:pPr>
            <a:r>
              <a:rPr lang="en-US" sz="16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Server</a:t>
            </a:r>
            <a:endParaRPr lang="en-US" sz="1600" dirty="0"/>
          </a:p>
        </p:txBody>
      </p:sp>
      <p:sp>
        <p:nvSpPr>
          <p:cNvPr id="21" name="Text 18"/>
          <p:cNvSpPr/>
          <p:nvPr/>
        </p:nvSpPr>
        <p:spPr>
          <a:xfrm>
            <a:off x="8306065" y="3048000"/>
            <a:ext cx="14224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Send Command</a:t>
            </a:r>
            <a:endParaRPr lang="en-US" sz="1600" dirty="0"/>
          </a:p>
        </p:txBody>
      </p:sp>
      <p:sp>
        <p:nvSpPr>
          <p:cNvPr id="22" name="Shape 19"/>
          <p:cNvSpPr/>
          <p:nvPr/>
        </p:nvSpPr>
        <p:spPr>
          <a:xfrm>
            <a:off x="6299200" y="3403600"/>
            <a:ext cx="1816100" cy="508000"/>
          </a:xfrm>
          <a:custGeom>
            <a:avLst/>
            <a:gdLst/>
            <a:ahLst/>
            <a:cxnLst/>
            <a:rect l="l" t="t" r="r" b="b"/>
            <a:pathLst>
              <a:path w="1816100" h="508000">
                <a:moveTo>
                  <a:pt x="101600" y="0"/>
                </a:moveTo>
                <a:lnTo>
                  <a:pt x="1816100" y="0"/>
                </a:lnTo>
                <a:lnTo>
                  <a:pt x="1816100" y="508000"/>
                </a:lnTo>
                <a:lnTo>
                  <a:pt x="101600" y="508000"/>
                </a:lnTo>
                <a:cubicBezTo>
                  <a:pt x="45525" y="508000"/>
                  <a:pt x="0" y="462475"/>
                  <a:pt x="0" y="4064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ADD8E6"/>
          </a:solidFill>
          <a:effectLst>
            <a:outerShdw blurRad="38100" dist="127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23" name="Text 20"/>
          <p:cNvSpPr/>
          <p:nvPr/>
        </p:nvSpPr>
        <p:spPr>
          <a:xfrm>
            <a:off x="6248400" y="3403600"/>
            <a:ext cx="1917700" cy="508000"/>
          </a:xfrm>
          <a:prstGeom prst="rect">
            <a:avLst/>
          </a:prstGeom>
          <a:noFill/>
        </p:spPr>
        <p:txBody>
          <a:bodyPr wrap="square" lIns="101600" tIns="101600" rIns="101600" bIns="101600" rtlCol="0" anchor="ctr"/>
          <a:lstStyle/>
          <a:p>
            <a:pPr algn="ctr">
              <a:lnSpc>
                <a:spcPct val="130000"/>
              </a:lnSpc>
            </a:pPr>
            <a:r>
              <a:rPr lang="en-US" sz="16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Server</a:t>
            </a:r>
            <a:endParaRPr lang="en-US" sz="1600" dirty="0"/>
          </a:p>
        </p:txBody>
      </p:sp>
      <p:sp>
        <p:nvSpPr>
          <p:cNvPr id="24" name="Shape 21"/>
          <p:cNvSpPr/>
          <p:nvPr/>
        </p:nvSpPr>
        <p:spPr>
          <a:xfrm>
            <a:off x="8845550" y="3505200"/>
            <a:ext cx="342900" cy="304800"/>
          </a:xfrm>
          <a:custGeom>
            <a:avLst/>
            <a:gdLst/>
            <a:ahLst/>
            <a:cxnLst/>
            <a:rect l="l" t="t" r="r" b="b"/>
            <a:pathLst>
              <a:path w="342900" h="304800">
                <a:moveTo>
                  <a:pt x="337304" y="138946"/>
                </a:moveTo>
                <a:cubicBezTo>
                  <a:pt x="344745" y="146387"/>
                  <a:pt x="344745" y="158472"/>
                  <a:pt x="337304" y="165914"/>
                </a:cubicBezTo>
                <a:lnTo>
                  <a:pt x="261104" y="242114"/>
                </a:lnTo>
                <a:cubicBezTo>
                  <a:pt x="255627" y="247590"/>
                  <a:pt x="247471" y="249198"/>
                  <a:pt x="240328" y="246221"/>
                </a:cubicBezTo>
                <a:cubicBezTo>
                  <a:pt x="233184" y="243245"/>
                  <a:pt x="228600" y="236280"/>
                  <a:pt x="228600" y="228600"/>
                </a:cubicBezTo>
                <a:lnTo>
                  <a:pt x="228600" y="190500"/>
                </a:lnTo>
                <a:lnTo>
                  <a:pt x="28575" y="190500"/>
                </a:lnTo>
                <a:cubicBezTo>
                  <a:pt x="12799" y="190500"/>
                  <a:pt x="0" y="177701"/>
                  <a:pt x="0" y="161925"/>
                </a:cubicBezTo>
                <a:lnTo>
                  <a:pt x="0" y="142875"/>
                </a:lnTo>
                <a:cubicBezTo>
                  <a:pt x="0" y="127099"/>
                  <a:pt x="12799" y="114300"/>
                  <a:pt x="28575" y="114300"/>
                </a:cubicBezTo>
                <a:lnTo>
                  <a:pt x="228600" y="114300"/>
                </a:lnTo>
                <a:lnTo>
                  <a:pt x="228600" y="76200"/>
                </a:lnTo>
                <a:cubicBezTo>
                  <a:pt x="228600" y="68520"/>
                  <a:pt x="233243" y="61555"/>
                  <a:pt x="240387" y="58579"/>
                </a:cubicBezTo>
                <a:cubicBezTo>
                  <a:pt x="247531" y="55602"/>
                  <a:pt x="255687" y="57269"/>
                  <a:pt x="261164" y="62686"/>
                </a:cubicBezTo>
                <a:lnTo>
                  <a:pt x="337364" y="138886"/>
                </a:lnTo>
                <a:close/>
              </a:path>
            </a:pathLst>
          </a:custGeom>
          <a:solidFill>
            <a:srgbClr val="4A90E2"/>
          </a:solidFill>
        </p:spPr>
      </p:sp>
      <p:sp>
        <p:nvSpPr>
          <p:cNvPr id="25" name="Shape 22"/>
          <p:cNvSpPr/>
          <p:nvPr/>
        </p:nvSpPr>
        <p:spPr>
          <a:xfrm>
            <a:off x="9922934" y="3403600"/>
            <a:ext cx="1816100" cy="508000"/>
          </a:xfrm>
          <a:custGeom>
            <a:avLst/>
            <a:gdLst/>
            <a:ahLst/>
            <a:cxnLst/>
            <a:rect l="l" t="t" r="r" b="b"/>
            <a:pathLst>
              <a:path w="1816100" h="508000">
                <a:moveTo>
                  <a:pt x="0" y="0"/>
                </a:moveTo>
                <a:lnTo>
                  <a:pt x="1714500" y="0"/>
                </a:lnTo>
                <a:cubicBezTo>
                  <a:pt x="1770575" y="0"/>
                  <a:pt x="1816100" y="45525"/>
                  <a:pt x="1816100" y="101600"/>
                </a:cubicBezTo>
                <a:lnTo>
                  <a:pt x="1816100" y="406400"/>
                </a:lnTo>
                <a:cubicBezTo>
                  <a:pt x="1816100" y="462475"/>
                  <a:pt x="1770575" y="508000"/>
                  <a:pt x="1714500" y="508000"/>
                </a:cubicBezTo>
                <a:lnTo>
                  <a:pt x="0" y="508000"/>
                </a:lnTo>
                <a:lnTo>
                  <a:pt x="0" y="0"/>
                </a:lnTo>
                <a:close/>
              </a:path>
            </a:pathLst>
          </a:custGeom>
          <a:solidFill>
            <a:srgbClr val="4A90E2"/>
          </a:solidFill>
          <a:effectLst>
            <a:outerShdw blurRad="38100" dist="127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26" name="Text 23"/>
          <p:cNvSpPr/>
          <p:nvPr/>
        </p:nvSpPr>
        <p:spPr>
          <a:xfrm>
            <a:off x="9872134" y="3403600"/>
            <a:ext cx="1917700" cy="508000"/>
          </a:xfrm>
          <a:prstGeom prst="rect">
            <a:avLst/>
          </a:prstGeom>
          <a:noFill/>
        </p:spPr>
        <p:txBody>
          <a:bodyPr wrap="square" lIns="101600" tIns="101600" rIns="101600" bIns="101600" rtlCol="0" anchor="ctr"/>
          <a:lstStyle/>
          <a:p>
            <a:pPr algn="ctr">
              <a:lnSpc>
                <a:spcPct val="130000"/>
              </a:lnSpc>
            </a:pPr>
            <a:r>
              <a:rPr lang="en-US" sz="1600" dirty="0">
                <a:solidFill>
                  <a:srgbClr val="FFFFF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Client</a:t>
            </a:r>
            <a:endParaRPr lang="en-US" sz="1600" dirty="0"/>
          </a:p>
        </p:txBody>
      </p:sp>
      <p:sp>
        <p:nvSpPr>
          <p:cNvPr id="27" name="Text 24"/>
          <p:cNvSpPr/>
          <p:nvPr/>
        </p:nvSpPr>
        <p:spPr>
          <a:xfrm>
            <a:off x="8310562" y="4013200"/>
            <a:ext cx="14097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Broadcast State</a:t>
            </a:r>
            <a:endParaRPr lang="en-US" sz="1600" dirty="0"/>
          </a:p>
        </p:txBody>
      </p:sp>
      <p:sp>
        <p:nvSpPr>
          <p:cNvPr id="28" name="Text 25"/>
          <p:cNvSpPr/>
          <p:nvPr/>
        </p:nvSpPr>
        <p:spPr>
          <a:xfrm>
            <a:off x="6261100" y="4470400"/>
            <a:ext cx="5511800" cy="406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2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Debug with human-readable </a:t>
            </a:r>
            <a:r>
              <a:rPr lang="en-US" sz="1200" b="1" dirty="0">
                <a:solidFill>
                  <a:srgbClr val="4A90E2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JSON</a:t>
            </a:r>
            <a:r>
              <a:rPr lang="en-US" sz="12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. Switch to </a:t>
            </a:r>
            <a:r>
              <a:rPr lang="en-US" sz="1200" b="1" dirty="0">
                <a:solidFill>
                  <a:srgbClr val="4A90E2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bincode</a:t>
            </a:r>
            <a:r>
              <a:rPr lang="en-US" sz="12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 for production speed with a single config change.</a:t>
            </a:r>
            <a:endParaRPr lang="en-US" sz="16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5-17:31:01-d2tarldnfo2stf9djk00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5334000" y="1371600"/>
            <a:ext cx="6794500" cy="457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3000" b="1" dirty="0">
                <a:solidFill>
                  <a:srgbClr val="4A90E2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Testing &amp; Developer Tooling</a:t>
            </a:r>
            <a:endParaRPr lang="en-US" sz="1600" dirty="0"/>
          </a:p>
        </p:txBody>
      </p:sp>
      <p:sp>
        <p:nvSpPr>
          <p:cNvPr id="5" name="Shape 1"/>
          <p:cNvSpPr/>
          <p:nvPr/>
        </p:nvSpPr>
        <p:spPr>
          <a:xfrm>
            <a:off x="5334000" y="2133600"/>
            <a:ext cx="508000" cy="508000"/>
          </a:xfrm>
          <a:custGeom>
            <a:avLst/>
            <a:gdLst/>
            <a:ahLst/>
            <a:cxnLst/>
            <a:rect l="l" t="t" r="r" b="b"/>
            <a:pathLst>
              <a:path w="508000" h="508000">
                <a:moveTo>
                  <a:pt x="254000" y="0"/>
                </a:moveTo>
                <a:lnTo>
                  <a:pt x="254000" y="0"/>
                </a:lnTo>
                <a:cubicBezTo>
                  <a:pt x="394186" y="0"/>
                  <a:pt x="508000" y="113814"/>
                  <a:pt x="508000" y="254000"/>
                </a:cubicBezTo>
                <a:lnTo>
                  <a:pt x="508000" y="254000"/>
                </a:lnTo>
                <a:cubicBezTo>
                  <a:pt x="508000" y="394186"/>
                  <a:pt x="394186" y="508000"/>
                  <a:pt x="254000" y="508000"/>
                </a:cubicBezTo>
                <a:lnTo>
                  <a:pt x="254000" y="508000"/>
                </a:lnTo>
                <a:cubicBezTo>
                  <a:pt x="113814" y="508000"/>
                  <a:pt x="0" y="394186"/>
                  <a:pt x="0" y="254000"/>
                </a:cubicBezTo>
                <a:lnTo>
                  <a:pt x="0" y="254000"/>
                </a:lnTo>
                <a:cubicBezTo>
                  <a:pt x="0" y="113814"/>
                  <a:pt x="113814" y="0"/>
                  <a:pt x="254000" y="0"/>
                </a:cubicBezTo>
                <a:close/>
              </a:path>
            </a:pathLst>
          </a:custGeom>
          <a:solidFill>
            <a:srgbClr val="4A90E2"/>
          </a:solidFill>
        </p:spPr>
      </p:sp>
      <p:sp>
        <p:nvSpPr>
          <p:cNvPr id="6" name="Shape 2"/>
          <p:cNvSpPr/>
          <p:nvPr/>
        </p:nvSpPr>
        <p:spPr>
          <a:xfrm>
            <a:off x="5461000" y="2260600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4663" y="58837"/>
                </a:moveTo>
                <a:cubicBezTo>
                  <a:pt x="-1538" y="52636"/>
                  <a:pt x="-1538" y="42565"/>
                  <a:pt x="4663" y="36364"/>
                </a:cubicBezTo>
                <a:cubicBezTo>
                  <a:pt x="10864" y="30163"/>
                  <a:pt x="20935" y="30163"/>
                  <a:pt x="27136" y="36364"/>
                </a:cubicBezTo>
                <a:lnTo>
                  <a:pt x="106511" y="115739"/>
                </a:lnTo>
                <a:cubicBezTo>
                  <a:pt x="112713" y="121940"/>
                  <a:pt x="112713" y="132011"/>
                  <a:pt x="106511" y="138212"/>
                </a:cubicBezTo>
                <a:lnTo>
                  <a:pt x="27136" y="217587"/>
                </a:lnTo>
                <a:cubicBezTo>
                  <a:pt x="20935" y="223788"/>
                  <a:pt x="10864" y="223788"/>
                  <a:pt x="4663" y="217587"/>
                </a:cubicBezTo>
                <a:cubicBezTo>
                  <a:pt x="-1538" y="211386"/>
                  <a:pt x="-1538" y="201315"/>
                  <a:pt x="4663" y="195114"/>
                </a:cubicBezTo>
                <a:lnTo>
                  <a:pt x="72777" y="127000"/>
                </a:lnTo>
                <a:lnTo>
                  <a:pt x="4663" y="58837"/>
                </a:lnTo>
                <a:close/>
                <a:moveTo>
                  <a:pt x="111125" y="190500"/>
                </a:moveTo>
                <a:lnTo>
                  <a:pt x="238125" y="190500"/>
                </a:lnTo>
                <a:cubicBezTo>
                  <a:pt x="246906" y="190500"/>
                  <a:pt x="254000" y="197594"/>
                  <a:pt x="254000" y="206375"/>
                </a:cubicBezTo>
                <a:cubicBezTo>
                  <a:pt x="254000" y="215156"/>
                  <a:pt x="246906" y="222250"/>
                  <a:pt x="238125" y="222250"/>
                </a:cubicBezTo>
                <a:lnTo>
                  <a:pt x="111125" y="222250"/>
                </a:lnTo>
                <a:cubicBezTo>
                  <a:pt x="102344" y="222250"/>
                  <a:pt x="95250" y="215156"/>
                  <a:pt x="95250" y="206375"/>
                </a:cubicBezTo>
                <a:cubicBezTo>
                  <a:pt x="95250" y="197594"/>
                  <a:pt x="102344" y="190500"/>
                  <a:pt x="111125" y="190500"/>
                </a:cubicBezTo>
                <a:close/>
              </a:path>
            </a:pathLst>
          </a:custGeom>
          <a:solidFill>
            <a:srgbClr val="FFFFFF"/>
          </a:solidFill>
        </p:spPr>
      </p:sp>
      <p:sp>
        <p:nvSpPr>
          <p:cNvPr id="7" name="Text 3"/>
          <p:cNvSpPr/>
          <p:nvPr/>
        </p:nvSpPr>
        <p:spPr>
          <a:xfrm>
            <a:off x="6045200" y="2133600"/>
            <a:ext cx="60071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4A90E2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CLI &amp; Script Testing</a:t>
            </a:r>
            <a:endParaRPr lang="en-US" sz="1600" dirty="0"/>
          </a:p>
        </p:txBody>
      </p:sp>
      <p:sp>
        <p:nvSpPr>
          <p:cNvPr id="8" name="Text 4"/>
          <p:cNvSpPr/>
          <p:nvPr/>
        </p:nvSpPr>
        <p:spPr>
          <a:xfrm>
            <a:off x="6045200" y="2489200"/>
            <a:ext cx="5981700" cy="762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Use </a:t>
            </a:r>
            <a:r>
              <a:rPr lang="en-US" sz="1400" b="1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wscat</a:t>
            </a:r>
            <a:r>
              <a:rPr lang="en-US" sz="14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 to replay JSON scripts for rapid regression. A headless test harness can simulate 500 clients to measure latency CDF and assert zero data loss.</a:t>
            </a:r>
            <a:endParaRPr lang="en-US" sz="1600" dirty="0"/>
          </a:p>
        </p:txBody>
      </p:sp>
      <p:sp>
        <p:nvSpPr>
          <p:cNvPr id="9" name="Shape 5"/>
          <p:cNvSpPr/>
          <p:nvPr/>
        </p:nvSpPr>
        <p:spPr>
          <a:xfrm>
            <a:off x="5334000" y="3505200"/>
            <a:ext cx="508000" cy="508000"/>
          </a:xfrm>
          <a:custGeom>
            <a:avLst/>
            <a:gdLst/>
            <a:ahLst/>
            <a:cxnLst/>
            <a:rect l="l" t="t" r="r" b="b"/>
            <a:pathLst>
              <a:path w="508000" h="508000">
                <a:moveTo>
                  <a:pt x="254000" y="0"/>
                </a:moveTo>
                <a:lnTo>
                  <a:pt x="254000" y="0"/>
                </a:lnTo>
                <a:cubicBezTo>
                  <a:pt x="394186" y="0"/>
                  <a:pt x="508000" y="113814"/>
                  <a:pt x="508000" y="254000"/>
                </a:cubicBezTo>
                <a:lnTo>
                  <a:pt x="508000" y="254000"/>
                </a:lnTo>
                <a:cubicBezTo>
                  <a:pt x="508000" y="394186"/>
                  <a:pt x="394186" y="508000"/>
                  <a:pt x="254000" y="508000"/>
                </a:cubicBezTo>
                <a:lnTo>
                  <a:pt x="254000" y="508000"/>
                </a:lnTo>
                <a:cubicBezTo>
                  <a:pt x="113814" y="508000"/>
                  <a:pt x="0" y="394186"/>
                  <a:pt x="0" y="254000"/>
                </a:cubicBezTo>
                <a:lnTo>
                  <a:pt x="0" y="254000"/>
                </a:lnTo>
                <a:cubicBezTo>
                  <a:pt x="0" y="113814"/>
                  <a:pt x="113814" y="0"/>
                  <a:pt x="254000" y="0"/>
                </a:cubicBezTo>
                <a:close/>
              </a:path>
            </a:pathLst>
          </a:custGeom>
          <a:solidFill>
            <a:srgbClr val="7484DF"/>
          </a:solidFill>
        </p:spPr>
      </p:sp>
      <p:sp>
        <p:nvSpPr>
          <p:cNvPr id="10" name="Shape 6"/>
          <p:cNvSpPr/>
          <p:nvPr/>
        </p:nvSpPr>
        <p:spPr>
          <a:xfrm>
            <a:off x="5492750" y="3632200"/>
            <a:ext cx="190500" cy="254000"/>
          </a:xfrm>
          <a:custGeom>
            <a:avLst/>
            <a:gdLst/>
            <a:ahLst/>
            <a:cxnLst/>
            <a:rect l="l" t="t" r="r" b="b"/>
            <a:pathLst>
              <a:path w="190500" h="254000">
                <a:moveTo>
                  <a:pt x="0" y="31750"/>
                </a:moveTo>
                <a:cubicBezTo>
                  <a:pt x="0" y="14238"/>
                  <a:pt x="14238" y="0"/>
                  <a:pt x="31750" y="0"/>
                </a:cubicBezTo>
                <a:lnTo>
                  <a:pt x="105916" y="0"/>
                </a:lnTo>
                <a:cubicBezTo>
                  <a:pt x="114350" y="0"/>
                  <a:pt x="122436" y="3324"/>
                  <a:pt x="128389" y="9277"/>
                </a:cubicBezTo>
                <a:lnTo>
                  <a:pt x="181223" y="62161"/>
                </a:lnTo>
                <a:cubicBezTo>
                  <a:pt x="187176" y="68114"/>
                  <a:pt x="190500" y="76200"/>
                  <a:pt x="190500" y="84634"/>
                </a:cubicBezTo>
                <a:lnTo>
                  <a:pt x="190500" y="222250"/>
                </a:lnTo>
                <a:cubicBezTo>
                  <a:pt x="190500" y="239762"/>
                  <a:pt x="176262" y="254000"/>
                  <a:pt x="158750" y="254000"/>
                </a:cubicBezTo>
                <a:lnTo>
                  <a:pt x="31750" y="254000"/>
                </a:lnTo>
                <a:cubicBezTo>
                  <a:pt x="14238" y="254000"/>
                  <a:pt x="0" y="239762"/>
                  <a:pt x="0" y="222250"/>
                </a:cubicBezTo>
                <a:lnTo>
                  <a:pt x="0" y="31750"/>
                </a:lnTo>
                <a:close/>
                <a:moveTo>
                  <a:pt x="103188" y="29021"/>
                </a:moveTo>
                <a:lnTo>
                  <a:pt x="103188" y="75406"/>
                </a:lnTo>
                <a:cubicBezTo>
                  <a:pt x="103188" y="82004"/>
                  <a:pt x="108496" y="87313"/>
                  <a:pt x="115094" y="87313"/>
                </a:cubicBezTo>
                <a:lnTo>
                  <a:pt x="161479" y="87313"/>
                </a:lnTo>
                <a:lnTo>
                  <a:pt x="103188" y="29021"/>
                </a:lnTo>
                <a:close/>
                <a:moveTo>
                  <a:pt x="59531" y="127000"/>
                </a:moveTo>
                <a:cubicBezTo>
                  <a:pt x="52933" y="127000"/>
                  <a:pt x="47625" y="132308"/>
                  <a:pt x="47625" y="138906"/>
                </a:cubicBezTo>
                <a:cubicBezTo>
                  <a:pt x="47625" y="145504"/>
                  <a:pt x="52933" y="150813"/>
                  <a:pt x="59531" y="150813"/>
                </a:cubicBezTo>
                <a:lnTo>
                  <a:pt x="130969" y="150813"/>
                </a:lnTo>
                <a:cubicBezTo>
                  <a:pt x="137567" y="150813"/>
                  <a:pt x="142875" y="145504"/>
                  <a:pt x="142875" y="138906"/>
                </a:cubicBezTo>
                <a:cubicBezTo>
                  <a:pt x="142875" y="132308"/>
                  <a:pt x="137567" y="127000"/>
                  <a:pt x="130969" y="127000"/>
                </a:cubicBezTo>
                <a:lnTo>
                  <a:pt x="59531" y="127000"/>
                </a:lnTo>
                <a:close/>
                <a:moveTo>
                  <a:pt x="59531" y="174625"/>
                </a:moveTo>
                <a:cubicBezTo>
                  <a:pt x="52933" y="174625"/>
                  <a:pt x="47625" y="179933"/>
                  <a:pt x="47625" y="186531"/>
                </a:cubicBezTo>
                <a:cubicBezTo>
                  <a:pt x="47625" y="193129"/>
                  <a:pt x="52933" y="198438"/>
                  <a:pt x="59531" y="198438"/>
                </a:cubicBezTo>
                <a:lnTo>
                  <a:pt x="130969" y="198438"/>
                </a:lnTo>
                <a:cubicBezTo>
                  <a:pt x="137567" y="198438"/>
                  <a:pt x="142875" y="193129"/>
                  <a:pt x="142875" y="186531"/>
                </a:cubicBezTo>
                <a:cubicBezTo>
                  <a:pt x="142875" y="179933"/>
                  <a:pt x="137567" y="174625"/>
                  <a:pt x="130969" y="174625"/>
                </a:cubicBezTo>
                <a:lnTo>
                  <a:pt x="59531" y="174625"/>
                </a:lnTo>
                <a:close/>
              </a:path>
            </a:pathLst>
          </a:custGeom>
          <a:solidFill>
            <a:srgbClr val="FFFFFF"/>
          </a:solidFill>
        </p:spPr>
      </p:sp>
      <p:sp>
        <p:nvSpPr>
          <p:cNvPr id="11" name="Text 7"/>
          <p:cNvSpPr/>
          <p:nvPr/>
        </p:nvSpPr>
        <p:spPr>
          <a:xfrm>
            <a:off x="6045200" y="3505200"/>
            <a:ext cx="60071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7484D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Postman Collections</a:t>
            </a:r>
            <a:endParaRPr lang="en-US" sz="1600" dirty="0"/>
          </a:p>
        </p:txBody>
      </p:sp>
      <p:sp>
        <p:nvSpPr>
          <p:cNvPr id="12" name="Text 8"/>
          <p:cNvSpPr/>
          <p:nvPr/>
        </p:nvSpPr>
        <p:spPr>
          <a:xfrm>
            <a:off x="6045200" y="3860800"/>
            <a:ext cx="5981700" cy="508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Curated collections store canonical command samples for quick debugging and sharing API patterns with the team.</a:t>
            </a:r>
            <a:endParaRPr lang="en-US" sz="1600" dirty="0"/>
          </a:p>
        </p:txBody>
      </p:sp>
      <p:sp>
        <p:nvSpPr>
          <p:cNvPr id="13" name="Shape 9"/>
          <p:cNvSpPr/>
          <p:nvPr/>
        </p:nvSpPr>
        <p:spPr>
          <a:xfrm>
            <a:off x="5334000" y="4622800"/>
            <a:ext cx="508000" cy="508000"/>
          </a:xfrm>
          <a:custGeom>
            <a:avLst/>
            <a:gdLst/>
            <a:ahLst/>
            <a:cxnLst/>
            <a:rect l="l" t="t" r="r" b="b"/>
            <a:pathLst>
              <a:path w="508000" h="508000">
                <a:moveTo>
                  <a:pt x="254000" y="0"/>
                </a:moveTo>
                <a:lnTo>
                  <a:pt x="254000" y="0"/>
                </a:lnTo>
                <a:cubicBezTo>
                  <a:pt x="394186" y="0"/>
                  <a:pt x="508000" y="113814"/>
                  <a:pt x="508000" y="254000"/>
                </a:cubicBezTo>
                <a:lnTo>
                  <a:pt x="508000" y="254000"/>
                </a:lnTo>
                <a:cubicBezTo>
                  <a:pt x="508000" y="394186"/>
                  <a:pt x="394186" y="508000"/>
                  <a:pt x="254000" y="508000"/>
                </a:cubicBezTo>
                <a:lnTo>
                  <a:pt x="254000" y="508000"/>
                </a:lnTo>
                <a:cubicBezTo>
                  <a:pt x="113814" y="508000"/>
                  <a:pt x="0" y="394186"/>
                  <a:pt x="0" y="254000"/>
                </a:cubicBezTo>
                <a:lnTo>
                  <a:pt x="0" y="254000"/>
                </a:lnTo>
                <a:cubicBezTo>
                  <a:pt x="0" y="113814"/>
                  <a:pt x="113814" y="0"/>
                  <a:pt x="254000" y="0"/>
                </a:cubicBezTo>
                <a:close/>
              </a:path>
            </a:pathLst>
          </a:custGeom>
          <a:solidFill>
            <a:srgbClr val="ADD8E6"/>
          </a:solidFill>
        </p:spPr>
      </p:sp>
      <p:sp>
        <p:nvSpPr>
          <p:cNvPr id="14" name="Shape 10"/>
          <p:cNvSpPr/>
          <p:nvPr/>
        </p:nvSpPr>
        <p:spPr>
          <a:xfrm>
            <a:off x="5445125" y="4749800"/>
            <a:ext cx="285750" cy="254000"/>
          </a:xfrm>
          <a:custGeom>
            <a:avLst/>
            <a:gdLst/>
            <a:ahLst/>
            <a:cxnLst/>
            <a:rect l="l" t="t" r="r" b="b"/>
            <a:pathLst>
              <a:path w="285750" h="254000">
                <a:moveTo>
                  <a:pt x="95250" y="47625"/>
                </a:moveTo>
                <a:cubicBezTo>
                  <a:pt x="95250" y="21332"/>
                  <a:pt x="116582" y="0"/>
                  <a:pt x="142875" y="0"/>
                </a:cubicBezTo>
                <a:cubicBezTo>
                  <a:pt x="169168" y="0"/>
                  <a:pt x="190500" y="21332"/>
                  <a:pt x="190500" y="47625"/>
                </a:cubicBezTo>
                <a:lnTo>
                  <a:pt x="190500" y="49411"/>
                </a:lnTo>
                <a:cubicBezTo>
                  <a:pt x="190500" y="57200"/>
                  <a:pt x="184200" y="63500"/>
                  <a:pt x="176411" y="63500"/>
                </a:cubicBezTo>
                <a:lnTo>
                  <a:pt x="109389" y="63500"/>
                </a:lnTo>
                <a:cubicBezTo>
                  <a:pt x="101600" y="63500"/>
                  <a:pt x="95300" y="57200"/>
                  <a:pt x="95300" y="49411"/>
                </a:cubicBezTo>
                <a:lnTo>
                  <a:pt x="95300" y="47625"/>
                </a:lnTo>
                <a:close/>
                <a:moveTo>
                  <a:pt x="266700" y="53975"/>
                </a:moveTo>
                <a:cubicBezTo>
                  <a:pt x="271959" y="60970"/>
                  <a:pt x="270520" y="70941"/>
                  <a:pt x="263525" y="76200"/>
                </a:cubicBezTo>
                <a:lnTo>
                  <a:pt x="215007" y="112564"/>
                </a:lnTo>
                <a:cubicBezTo>
                  <a:pt x="217636" y="116979"/>
                  <a:pt x="219621" y="121841"/>
                  <a:pt x="220861" y="127000"/>
                </a:cubicBezTo>
                <a:lnTo>
                  <a:pt x="269875" y="127000"/>
                </a:lnTo>
                <a:cubicBezTo>
                  <a:pt x="278656" y="127000"/>
                  <a:pt x="285750" y="134094"/>
                  <a:pt x="285750" y="142875"/>
                </a:cubicBezTo>
                <a:cubicBezTo>
                  <a:pt x="285750" y="151656"/>
                  <a:pt x="278656" y="158750"/>
                  <a:pt x="269875" y="158750"/>
                </a:cubicBezTo>
                <a:lnTo>
                  <a:pt x="222250" y="158750"/>
                </a:lnTo>
                <a:lnTo>
                  <a:pt x="222250" y="174625"/>
                </a:lnTo>
                <a:cubicBezTo>
                  <a:pt x="222250" y="175915"/>
                  <a:pt x="222200" y="177254"/>
                  <a:pt x="222151" y="178544"/>
                </a:cubicBezTo>
                <a:lnTo>
                  <a:pt x="263525" y="209550"/>
                </a:lnTo>
                <a:cubicBezTo>
                  <a:pt x="270520" y="214809"/>
                  <a:pt x="271959" y="224780"/>
                  <a:pt x="266700" y="231775"/>
                </a:cubicBezTo>
                <a:cubicBezTo>
                  <a:pt x="261441" y="238770"/>
                  <a:pt x="251470" y="240209"/>
                  <a:pt x="244475" y="234950"/>
                </a:cubicBezTo>
                <a:lnTo>
                  <a:pt x="213171" y="211485"/>
                </a:lnTo>
                <a:cubicBezTo>
                  <a:pt x="201662" y="233412"/>
                  <a:pt x="180181" y="249287"/>
                  <a:pt x="154781" y="253107"/>
                </a:cubicBezTo>
                <a:lnTo>
                  <a:pt x="154781" y="138906"/>
                </a:lnTo>
                <a:cubicBezTo>
                  <a:pt x="154781" y="132308"/>
                  <a:pt x="149473" y="127000"/>
                  <a:pt x="142875" y="127000"/>
                </a:cubicBezTo>
                <a:cubicBezTo>
                  <a:pt x="136277" y="127000"/>
                  <a:pt x="130969" y="132308"/>
                  <a:pt x="130969" y="138906"/>
                </a:cubicBezTo>
                <a:lnTo>
                  <a:pt x="130969" y="253107"/>
                </a:lnTo>
                <a:cubicBezTo>
                  <a:pt x="105569" y="249287"/>
                  <a:pt x="84088" y="233412"/>
                  <a:pt x="72579" y="211485"/>
                </a:cubicBezTo>
                <a:lnTo>
                  <a:pt x="41275" y="234950"/>
                </a:lnTo>
                <a:cubicBezTo>
                  <a:pt x="34280" y="240209"/>
                  <a:pt x="24309" y="238770"/>
                  <a:pt x="19050" y="231775"/>
                </a:cubicBezTo>
                <a:cubicBezTo>
                  <a:pt x="13791" y="224780"/>
                  <a:pt x="15230" y="214809"/>
                  <a:pt x="22225" y="209550"/>
                </a:cubicBezTo>
                <a:lnTo>
                  <a:pt x="63599" y="178544"/>
                </a:lnTo>
                <a:cubicBezTo>
                  <a:pt x="63550" y="177254"/>
                  <a:pt x="63500" y="175964"/>
                  <a:pt x="63500" y="174625"/>
                </a:cubicBezTo>
                <a:lnTo>
                  <a:pt x="63500" y="158750"/>
                </a:lnTo>
                <a:lnTo>
                  <a:pt x="15875" y="158750"/>
                </a:lnTo>
                <a:cubicBezTo>
                  <a:pt x="7094" y="158750"/>
                  <a:pt x="0" y="151656"/>
                  <a:pt x="0" y="142875"/>
                </a:cubicBezTo>
                <a:cubicBezTo>
                  <a:pt x="0" y="134094"/>
                  <a:pt x="7094" y="127000"/>
                  <a:pt x="15875" y="127000"/>
                </a:cubicBezTo>
                <a:lnTo>
                  <a:pt x="64889" y="127000"/>
                </a:lnTo>
                <a:cubicBezTo>
                  <a:pt x="66129" y="121841"/>
                  <a:pt x="68114" y="116979"/>
                  <a:pt x="70743" y="112564"/>
                </a:cubicBezTo>
                <a:lnTo>
                  <a:pt x="22225" y="76200"/>
                </a:lnTo>
                <a:cubicBezTo>
                  <a:pt x="15230" y="70941"/>
                  <a:pt x="13791" y="60970"/>
                  <a:pt x="19050" y="53975"/>
                </a:cubicBezTo>
                <a:cubicBezTo>
                  <a:pt x="24309" y="46980"/>
                  <a:pt x="34280" y="45541"/>
                  <a:pt x="41275" y="50800"/>
                </a:cubicBezTo>
                <a:lnTo>
                  <a:pt x="95250" y="91281"/>
                </a:lnTo>
                <a:cubicBezTo>
                  <a:pt x="101352" y="88751"/>
                  <a:pt x="108049" y="87313"/>
                  <a:pt x="115094" y="87313"/>
                </a:cubicBezTo>
                <a:lnTo>
                  <a:pt x="170656" y="87313"/>
                </a:lnTo>
                <a:cubicBezTo>
                  <a:pt x="177701" y="87313"/>
                  <a:pt x="184398" y="88702"/>
                  <a:pt x="190500" y="91281"/>
                </a:cubicBezTo>
                <a:lnTo>
                  <a:pt x="244475" y="50800"/>
                </a:lnTo>
                <a:cubicBezTo>
                  <a:pt x="251470" y="45541"/>
                  <a:pt x="261441" y="46980"/>
                  <a:pt x="266700" y="53975"/>
                </a:cubicBezTo>
                <a:close/>
              </a:path>
            </a:pathLst>
          </a:custGeom>
          <a:solidFill>
            <a:srgbClr val="333333"/>
          </a:solidFill>
        </p:spPr>
      </p:sp>
      <p:sp>
        <p:nvSpPr>
          <p:cNvPr id="15" name="Text 11"/>
          <p:cNvSpPr/>
          <p:nvPr/>
        </p:nvSpPr>
        <p:spPr>
          <a:xfrm>
            <a:off x="6045200" y="4622800"/>
            <a:ext cx="60071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ADD8E6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Structured Logging</a:t>
            </a:r>
            <a:endParaRPr lang="en-US" sz="1600" dirty="0"/>
          </a:p>
        </p:txBody>
      </p:sp>
      <p:sp>
        <p:nvSpPr>
          <p:cNvPr id="16" name="Text 12"/>
          <p:cNvSpPr/>
          <p:nvPr/>
        </p:nvSpPr>
        <p:spPr>
          <a:xfrm>
            <a:off x="6045200" y="4978400"/>
            <a:ext cx="5981700" cy="508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Per-client IDs in </a:t>
            </a:r>
            <a:r>
              <a:rPr lang="en-US" sz="1400" b="1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env_logger</a:t>
            </a:r>
            <a:r>
              <a:rPr lang="en-US" sz="14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 output allow for real-time diagnostics and filtering, making it a powerful teaching tool.</a:t>
            </a:r>
            <a:endParaRPr lang="en-US" sz="1600" dirty="0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310" y="265430"/>
            <a:ext cx="4684395" cy="62445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5-17:31:01-d2tarldnfo2stf9djk00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5-17:31:00-d2tarl5nfo2stf9djjv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68880"/>
            <a:ext cx="5182870" cy="1835150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9-05-17:31:00-d2tarl5nfo2stf9djju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0829" y="3260408"/>
            <a:ext cx="1701800" cy="1701800"/>
          </a:xfrm>
          <a:prstGeom prst="rect">
            <a:avLst/>
          </a:prstGeom>
        </p:spPr>
      </p:pic>
      <p:pic>
        <p:nvPicPr>
          <p:cNvPr id="5" name="Image 3" descr="https://kimi-img.moonshot.cn/pub/slides/slides_tmpl/image/25-09-05-17:31:00-d2tarl5nfo2stf9djjv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1110" y="2028825"/>
            <a:ext cx="2790825" cy="2800350"/>
          </a:xfrm>
          <a:prstGeom prst="rect">
            <a:avLst/>
          </a:prstGeom>
        </p:spPr>
      </p:pic>
      <p:pic>
        <p:nvPicPr>
          <p:cNvPr id="6" name="Image 4" descr="https://kimi-img.moonshot.cn/pub/slides/slides_tmpl/image/25-09-05-17:30:59-d2tarktnfo2stf9djjsg.png"/>
          <p:cNvPicPr>
            <a:picLocks noChangeAspect="1"/>
          </p:cNvPicPr>
          <p:nvPr/>
        </p:nvPicPr>
        <p:blipFill>
          <a:blip r:embed="rId5">
            <a:alphaModFix amt="40000"/>
          </a:blip>
          <a:stretch>
            <a:fillRect/>
          </a:stretch>
        </p:blipFill>
        <p:spPr>
          <a:xfrm rot="16200000">
            <a:off x="10665460" y="-8255"/>
            <a:ext cx="262890" cy="1170305"/>
          </a:xfrm>
          <a:prstGeom prst="rect">
            <a:avLst/>
          </a:prstGeom>
        </p:spPr>
      </p:pic>
      <p:sp>
        <p:nvSpPr>
          <p:cNvPr id="8" name="Text 1"/>
          <p:cNvSpPr/>
          <p:nvPr/>
        </p:nvSpPr>
        <p:spPr>
          <a:xfrm>
            <a:off x="576000" y="2907030"/>
            <a:ext cx="6607175" cy="521970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algn="l">
              <a:lnSpc>
                <a:spcPct val="150000"/>
              </a:lnSpc>
              <a:buClrTx/>
              <a:buSzTx/>
              <a:buFontTx/>
              <a:buNone/>
            </a:pPr>
            <a:r>
              <a:rPr lang="en-US" sz="34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MiSans" panose="00000500000000000000" pitchFamily="34" charset="-122"/>
                <a:cs typeface="Arial" panose="020B0604020202020204" pitchFamily="34" charset="0"/>
                <a:sym typeface="+mn-ea"/>
              </a:rPr>
              <a:t>Client GUI and Visualization</a:t>
            </a:r>
            <a:endParaRPr lang="en-US" sz="3400" b="1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MiSans" panose="00000500000000000000" pitchFamily="34" charset="-122"/>
              <a:cs typeface="Arial" panose="020B0604020202020204" pitchFamily="34" charset="0"/>
            </a:endParaRPr>
          </a:p>
        </p:txBody>
      </p:sp>
      <p:sp>
        <p:nvSpPr>
          <p:cNvPr id="9" name="Shape 2"/>
          <p:cNvSpPr/>
          <p:nvPr/>
        </p:nvSpPr>
        <p:spPr>
          <a:xfrm>
            <a:off x="9318547" y="6332566"/>
            <a:ext cx="2063750" cy="0"/>
          </a:xfrm>
          <a:prstGeom prst="straightConnector1">
            <a:avLst/>
          </a:prstGeom>
          <a:noFill/>
          <a:ln w="9525">
            <a:solidFill>
              <a:srgbClr val="000000">
                <a:alpha val="21961"/>
              </a:srgbClr>
            </a:solidFill>
            <a:prstDash val="solid"/>
            <a:headEnd type="none"/>
            <a:tailEnd type="none"/>
          </a:ln>
        </p:spPr>
      </p:sp>
      <p:sp>
        <p:nvSpPr>
          <p:cNvPr id="10" name="Shape 3"/>
          <p:cNvSpPr/>
          <p:nvPr/>
        </p:nvSpPr>
        <p:spPr>
          <a:xfrm>
            <a:off x="576149" y="498250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</p:sp>
      <p:sp>
        <p:nvSpPr>
          <p:cNvPr id="11" name="Text 4"/>
          <p:cNvSpPr/>
          <p:nvPr/>
        </p:nvSpPr>
        <p:spPr>
          <a:xfrm>
            <a:off x="576149" y="498250"/>
            <a:ext cx="209306" cy="42231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Shape 5"/>
          <p:cNvSpPr/>
          <p:nvPr/>
        </p:nvSpPr>
        <p:spPr>
          <a:xfrm>
            <a:off x="576149" y="595224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</p:sp>
      <p:sp>
        <p:nvSpPr>
          <p:cNvPr id="13" name="Text 6"/>
          <p:cNvSpPr/>
          <p:nvPr/>
        </p:nvSpPr>
        <p:spPr>
          <a:xfrm>
            <a:off x="576149" y="595224"/>
            <a:ext cx="209306" cy="42231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Shape 7"/>
          <p:cNvSpPr/>
          <p:nvPr/>
        </p:nvSpPr>
        <p:spPr>
          <a:xfrm>
            <a:off x="576149" y="692198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</p:sp>
      <p:sp>
        <p:nvSpPr>
          <p:cNvPr id="15" name="Text 8"/>
          <p:cNvSpPr/>
          <p:nvPr/>
        </p:nvSpPr>
        <p:spPr>
          <a:xfrm>
            <a:off x="576149" y="692198"/>
            <a:ext cx="209306" cy="42231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6" name="Shape 9"/>
          <p:cNvSpPr/>
          <p:nvPr/>
        </p:nvSpPr>
        <p:spPr>
          <a:xfrm>
            <a:off x="531399" y="6143377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</p:sp>
      <p:sp>
        <p:nvSpPr>
          <p:cNvPr id="17" name="Text 10"/>
          <p:cNvSpPr/>
          <p:nvPr/>
        </p:nvSpPr>
        <p:spPr>
          <a:xfrm>
            <a:off x="531399" y="6143377"/>
            <a:ext cx="209306" cy="42231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8" name="Shape 11"/>
          <p:cNvSpPr/>
          <p:nvPr/>
        </p:nvSpPr>
        <p:spPr>
          <a:xfrm>
            <a:off x="531399" y="6240351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</p:sp>
      <p:sp>
        <p:nvSpPr>
          <p:cNvPr id="19" name="Text 12"/>
          <p:cNvSpPr/>
          <p:nvPr/>
        </p:nvSpPr>
        <p:spPr>
          <a:xfrm>
            <a:off x="531399" y="6240351"/>
            <a:ext cx="209306" cy="42231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0" name="Shape 13"/>
          <p:cNvSpPr/>
          <p:nvPr/>
        </p:nvSpPr>
        <p:spPr>
          <a:xfrm>
            <a:off x="531399" y="6337325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</p:sp>
      <p:sp>
        <p:nvSpPr>
          <p:cNvPr id="21" name="Text 14"/>
          <p:cNvSpPr/>
          <p:nvPr/>
        </p:nvSpPr>
        <p:spPr>
          <a:xfrm>
            <a:off x="531399" y="6337325"/>
            <a:ext cx="209306" cy="42231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2" name="Text 0"/>
          <p:cNvSpPr/>
          <p:nvPr/>
        </p:nvSpPr>
        <p:spPr>
          <a:xfrm>
            <a:off x="7875270" y="2729230"/>
            <a:ext cx="2262505" cy="139890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8500" dirty="0">
                <a:solidFill>
                  <a:srgbClr val="F2F7FA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05</a:t>
            </a:r>
            <a:endParaRPr lang="en-US" sz="16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Image 0" descr="https://kimi-img.moonshot.cn/pub/slides/slides_tmpl/image/25-09-05-17:31:01-d2tarldnfo2stf9djk00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54990" y="461645"/>
            <a:ext cx="10739755" cy="532828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400" b="1"/>
              <a:t>WebSocket Custom Message Design</a:t>
            </a:r>
            <a:endParaRPr lang="en-US" altLang="zh-CN" sz="2400" b="1"/>
          </a:p>
          <a:p>
            <a:r>
              <a:rPr lang="en-US" altLang="zh-CN"/>
              <a:t>Design PrinciplesTargeting "clarity, lightweight, and extensibility" to meet the real-time communication requirements of the robot/package scheduling system. JSON is selected as the data carrier — no pre-defined schema is needed, ensuring high development and debugging efficiency. Meanwhile, it boasts strong cross-language compatibility, enabling seamless integration with the server.</a:t>
            </a:r>
            <a:endParaRPr lang="en-US" altLang="zh-CN"/>
          </a:p>
          <a:p>
            <a:r>
              <a:rPr lang="en-US" altLang="zh-CN"/>
              <a:t>Message Structure DefinitionAdopting a tagged design that separates "type + data", it includes three core message types:</a:t>
            </a:r>
            <a:endParaRPr lang="en-US" altLang="zh-CN"/>
          </a:p>
          <a:p>
            <a:r>
              <a:rPr lang="en-US" altLang="zh-CN"/>
              <a:t>Grid Size Message: Transmits the width and height parameters of the grid for initializing the UI layout;</a:t>
            </a:r>
            <a:endParaRPr lang="en-US" altLang="zh-CN"/>
          </a:p>
          <a:p>
            <a:r>
              <a:rPr lang="en-US" altLang="zh-CN"/>
              <a:t>Robot Update Message: Contains the robot's ID, real-time coordinates, and operational status (idle/moving/loading, etc.);</a:t>
            </a:r>
            <a:endParaRPr lang="en-US" altLang="zh-CN"/>
          </a:p>
          <a:p>
            <a:r>
              <a:rPr lang="en-US" altLang="zh-CN"/>
              <a:t>Package Update Message: Contains the package's ID, location, and delivery status (delivered/undelivered).</a:t>
            </a:r>
            <a:endParaRPr lang="en-US" altLang="zh-CN"/>
          </a:p>
          <a:p>
            <a:r>
              <a:rPr lang="en-US" altLang="zh-CN"/>
              <a:t>Message Parsing and Routing</a:t>
            </a:r>
            <a:endParaRPr lang="en-US" altLang="zh-CN"/>
          </a:p>
          <a:p>
            <a:r>
              <a:rPr lang="en-US" altLang="zh-CN"/>
              <a:t>After the client receives WebSocket text messages, it first identifies the message type through JSON deserialization, then routes the message to the corresponding processing module based on the type: Grid messages update the layout, while robot/package messages synchronize UI states, realizing an efficient "receipt - parsing - processing" workflow.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5-17:31:01-d2tarldnfo2stf9djk00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Image 4" descr="https://kimi-img.moonshot.cn/pub/slides/slides_tmpl/image/25-09-05-17:30:59-d2tarktnfo2stf9djjsg.png"/>
          <p:cNvPicPr>
            <a:picLocks noChangeAspect="1"/>
          </p:cNvPicPr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 rot="16200000">
            <a:off x="10665460" y="-8255"/>
            <a:ext cx="262890" cy="1170305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8197052" y="2654618"/>
            <a:ext cx="1618942" cy="129381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8500" dirty="0">
                <a:solidFill>
                  <a:srgbClr val="F2F7FA"/>
                </a:solidFill>
                <a:latin typeface="MiSans" pitchFamily="34" charset="0"/>
                <a:ea typeface="MiSans" panose="00000500000000000000" pitchFamily="34" charset="-122"/>
                <a:cs typeface="MiSans" panose="00000500000000000000" pitchFamily="34" charset="-120"/>
              </a:rPr>
              <a:t>04</a:t>
            </a:r>
            <a:endParaRPr lang="en-US" sz="1600" dirty="0"/>
          </a:p>
        </p:txBody>
      </p:sp>
      <p:sp>
        <p:nvSpPr>
          <p:cNvPr id="8" name="Text 1"/>
          <p:cNvSpPr/>
          <p:nvPr/>
        </p:nvSpPr>
        <p:spPr>
          <a:xfrm>
            <a:off x="586105" y="3133090"/>
            <a:ext cx="6607175" cy="521970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2"/>
          <p:cNvSpPr/>
          <p:nvPr/>
        </p:nvSpPr>
        <p:spPr>
          <a:xfrm>
            <a:off x="9318547" y="6332566"/>
            <a:ext cx="2063750" cy="0"/>
          </a:xfrm>
          <a:prstGeom prst="straightConnector1">
            <a:avLst/>
          </a:prstGeom>
          <a:noFill/>
          <a:ln w="9525">
            <a:solidFill>
              <a:srgbClr val="000000">
                <a:alpha val="21961"/>
              </a:srgbClr>
            </a:solidFill>
            <a:prstDash val="solid"/>
            <a:headEnd type="none"/>
            <a:tailEnd type="none"/>
          </a:ln>
        </p:spPr>
      </p:sp>
      <p:sp>
        <p:nvSpPr>
          <p:cNvPr id="10" name="Shape 3"/>
          <p:cNvSpPr/>
          <p:nvPr/>
        </p:nvSpPr>
        <p:spPr>
          <a:xfrm>
            <a:off x="576149" y="498250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</p:sp>
      <p:sp>
        <p:nvSpPr>
          <p:cNvPr id="11" name="Text 4"/>
          <p:cNvSpPr/>
          <p:nvPr/>
        </p:nvSpPr>
        <p:spPr>
          <a:xfrm>
            <a:off x="576149" y="498250"/>
            <a:ext cx="209306" cy="42231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Shape 5"/>
          <p:cNvSpPr/>
          <p:nvPr/>
        </p:nvSpPr>
        <p:spPr>
          <a:xfrm>
            <a:off x="576149" y="595224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</p:sp>
      <p:sp>
        <p:nvSpPr>
          <p:cNvPr id="13" name="Text 6"/>
          <p:cNvSpPr/>
          <p:nvPr/>
        </p:nvSpPr>
        <p:spPr>
          <a:xfrm>
            <a:off x="576149" y="595224"/>
            <a:ext cx="209306" cy="42231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Shape 7"/>
          <p:cNvSpPr/>
          <p:nvPr/>
        </p:nvSpPr>
        <p:spPr>
          <a:xfrm>
            <a:off x="576149" y="692198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</p:sp>
      <p:sp>
        <p:nvSpPr>
          <p:cNvPr id="15" name="Text 8"/>
          <p:cNvSpPr/>
          <p:nvPr/>
        </p:nvSpPr>
        <p:spPr>
          <a:xfrm>
            <a:off x="576149" y="692198"/>
            <a:ext cx="209306" cy="42231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6" name="Shape 9"/>
          <p:cNvSpPr/>
          <p:nvPr/>
        </p:nvSpPr>
        <p:spPr>
          <a:xfrm>
            <a:off x="531399" y="6143377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</p:sp>
      <p:sp>
        <p:nvSpPr>
          <p:cNvPr id="17" name="Text 10"/>
          <p:cNvSpPr/>
          <p:nvPr/>
        </p:nvSpPr>
        <p:spPr>
          <a:xfrm>
            <a:off x="531399" y="6143377"/>
            <a:ext cx="209306" cy="42231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8" name="Shape 11"/>
          <p:cNvSpPr/>
          <p:nvPr/>
        </p:nvSpPr>
        <p:spPr>
          <a:xfrm>
            <a:off x="531399" y="6240351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</p:sp>
      <p:sp>
        <p:nvSpPr>
          <p:cNvPr id="19" name="Text 12"/>
          <p:cNvSpPr/>
          <p:nvPr/>
        </p:nvSpPr>
        <p:spPr>
          <a:xfrm>
            <a:off x="531399" y="6240351"/>
            <a:ext cx="209306" cy="42231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0" name="Shape 13"/>
          <p:cNvSpPr/>
          <p:nvPr/>
        </p:nvSpPr>
        <p:spPr>
          <a:xfrm>
            <a:off x="531399" y="6337325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</p:sp>
      <p:sp>
        <p:nvSpPr>
          <p:cNvPr id="21" name="Text 14"/>
          <p:cNvSpPr/>
          <p:nvPr/>
        </p:nvSpPr>
        <p:spPr>
          <a:xfrm>
            <a:off x="531399" y="6337325"/>
            <a:ext cx="209306" cy="42231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2" name="文本框 21"/>
          <p:cNvSpPr txBox="1"/>
          <p:nvPr/>
        </p:nvSpPr>
        <p:spPr>
          <a:xfrm>
            <a:off x="586105" y="848995"/>
            <a:ext cx="10890250" cy="54463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/>
              <a:t>Tokio Concurrency Framework Practice</a:t>
            </a:r>
            <a:endParaRPr lang="en-US" altLang="zh-CN" sz="2400" b="1"/>
          </a:p>
          <a:p>
            <a:r>
              <a:rPr lang="en-US" altLang="zh-CN"/>
              <a:t>Concurrency Architecture Design</a:t>
            </a:r>
            <a:endParaRPr lang="en-US" altLang="zh-CN"/>
          </a:p>
          <a:p>
            <a:r>
              <a:rPr lang="en-US" altLang="zh-CN"/>
              <a:t>Adopting a "dual-thread separation + channel communication" model:</a:t>
            </a:r>
            <a:endParaRPr lang="en-US" altLang="zh-CN"/>
          </a:p>
          <a:p>
            <a:r>
              <a:rPr lang="en-US" altLang="zh-CN"/>
              <a:t>Tokio Asynchronous Thread: Independently handles WebSocket connection management — including connection establishment, real-time message reception, and automatic reconnection after abnormal disconnection (with a 5-second retry interval), running non-blockingly throughout;</a:t>
            </a:r>
            <a:endParaRPr lang="en-US" altLang="zh-CN"/>
          </a:p>
          <a:p>
            <a:r>
              <a:rPr lang="en-US" altLang="zh-CN"/>
              <a:t>UI Rendering Thread: Runs egui/eframe for interface drawing, maintaining single-threaded execution to avoid lag;</a:t>
            </a:r>
            <a:endParaRPr lang="en-US" altLang="zh-CN"/>
          </a:p>
          <a:p>
            <a:r>
              <a:rPr lang="en-US" altLang="zh-CN"/>
              <a:t>Communication Bridge: Achieves thread-safe communication via Tokio's MPSC channel. The WebSocket thread sends messages to the channel, and the UI thread receives messages from the channel to update states.</a:t>
            </a:r>
            <a:endParaRPr lang="en-US" altLang="zh-CN"/>
          </a:p>
          <a:p>
            <a:r>
              <a:rPr lang="en-US" altLang="zh-CN"/>
              <a:t>Key Concurrency Guarantees</a:t>
            </a:r>
            <a:endParaRPr lang="en-US" altLang="zh-CN"/>
          </a:p>
          <a:p>
            <a:r>
              <a:rPr lang="en-US" altLang="zh-CN"/>
              <a:t>Message Delivery Safety: Transmits data copies through the channel to avoid sharing mutable states between threads, fundamentally reducing the risk of data races;</a:t>
            </a:r>
            <a:endParaRPr lang="en-US" altLang="zh-CN"/>
          </a:p>
          <a:p>
            <a:r>
              <a:rPr lang="en-US" altLang="zh-CN"/>
              <a:t>UI Update Standardization: All UI state modifications are only performed in egui's update() method, ensuring single-threaded consistency of rendering logic;</a:t>
            </a:r>
            <a:endParaRPr lang="en-US" altLang="zh-CN"/>
          </a:p>
          <a:p>
            <a:r>
              <a:rPr lang="en-US" altLang="zh-CN"/>
              <a:t>Fault-Tolerance Mechanism: In case of WebSocket connection failures or message parsing errors, only logs are recorded and reconnection is triggered, without affecting the operation of the UI main thread.</a:t>
            </a:r>
            <a:endParaRPr lang="en-US" altLang="zh-CN"/>
          </a:p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5-17:31:01-d2tarldnfo2stf9djk00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Image 4" descr="https://kimi-img.moonshot.cn/pub/slides/slides_tmpl/image/25-09-05-17:30:59-d2tarktnfo2stf9djjsg.png"/>
          <p:cNvPicPr>
            <a:picLocks noChangeAspect="1"/>
          </p:cNvPicPr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 rot="16200000">
            <a:off x="10665460" y="-8255"/>
            <a:ext cx="262890" cy="1170305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8197052" y="2654618"/>
            <a:ext cx="1618942" cy="129381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8500" dirty="0">
                <a:solidFill>
                  <a:srgbClr val="F2F7FA"/>
                </a:solidFill>
                <a:latin typeface="MiSans" pitchFamily="34" charset="0"/>
                <a:ea typeface="MiSans" panose="00000500000000000000" pitchFamily="34" charset="-122"/>
                <a:cs typeface="MiSans" panose="00000500000000000000" pitchFamily="34" charset="-120"/>
              </a:rPr>
              <a:t>04</a:t>
            </a:r>
            <a:endParaRPr lang="en-US" sz="1600" dirty="0"/>
          </a:p>
        </p:txBody>
      </p:sp>
      <p:sp>
        <p:nvSpPr>
          <p:cNvPr id="8" name="Text 1"/>
          <p:cNvSpPr/>
          <p:nvPr/>
        </p:nvSpPr>
        <p:spPr>
          <a:xfrm>
            <a:off x="586105" y="3133090"/>
            <a:ext cx="6607175" cy="521970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2"/>
          <p:cNvSpPr/>
          <p:nvPr/>
        </p:nvSpPr>
        <p:spPr>
          <a:xfrm>
            <a:off x="9318547" y="6332566"/>
            <a:ext cx="2063750" cy="0"/>
          </a:xfrm>
          <a:prstGeom prst="straightConnector1">
            <a:avLst/>
          </a:prstGeom>
          <a:noFill/>
          <a:ln w="9525">
            <a:solidFill>
              <a:srgbClr val="000000">
                <a:alpha val="21961"/>
              </a:srgbClr>
            </a:solidFill>
            <a:prstDash val="solid"/>
            <a:headEnd type="none"/>
            <a:tailEnd type="none"/>
          </a:ln>
        </p:spPr>
      </p:sp>
      <p:sp>
        <p:nvSpPr>
          <p:cNvPr id="10" name="Shape 3"/>
          <p:cNvSpPr/>
          <p:nvPr/>
        </p:nvSpPr>
        <p:spPr>
          <a:xfrm>
            <a:off x="576149" y="498250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</p:sp>
      <p:sp>
        <p:nvSpPr>
          <p:cNvPr id="11" name="Text 4"/>
          <p:cNvSpPr/>
          <p:nvPr/>
        </p:nvSpPr>
        <p:spPr>
          <a:xfrm>
            <a:off x="576149" y="498250"/>
            <a:ext cx="209306" cy="42231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Shape 5"/>
          <p:cNvSpPr/>
          <p:nvPr/>
        </p:nvSpPr>
        <p:spPr>
          <a:xfrm>
            <a:off x="576149" y="595224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</p:sp>
      <p:sp>
        <p:nvSpPr>
          <p:cNvPr id="13" name="Text 6"/>
          <p:cNvSpPr/>
          <p:nvPr/>
        </p:nvSpPr>
        <p:spPr>
          <a:xfrm>
            <a:off x="576149" y="595224"/>
            <a:ext cx="209306" cy="42231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Shape 7"/>
          <p:cNvSpPr/>
          <p:nvPr/>
        </p:nvSpPr>
        <p:spPr>
          <a:xfrm>
            <a:off x="576149" y="692198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</p:sp>
      <p:sp>
        <p:nvSpPr>
          <p:cNvPr id="15" name="Text 8"/>
          <p:cNvSpPr/>
          <p:nvPr/>
        </p:nvSpPr>
        <p:spPr>
          <a:xfrm>
            <a:off x="576149" y="692198"/>
            <a:ext cx="209306" cy="42231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6" name="Shape 9"/>
          <p:cNvSpPr/>
          <p:nvPr/>
        </p:nvSpPr>
        <p:spPr>
          <a:xfrm>
            <a:off x="531399" y="6143377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</p:sp>
      <p:sp>
        <p:nvSpPr>
          <p:cNvPr id="17" name="Text 10"/>
          <p:cNvSpPr/>
          <p:nvPr/>
        </p:nvSpPr>
        <p:spPr>
          <a:xfrm>
            <a:off x="531399" y="6143377"/>
            <a:ext cx="209306" cy="42231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8" name="Shape 11"/>
          <p:cNvSpPr/>
          <p:nvPr/>
        </p:nvSpPr>
        <p:spPr>
          <a:xfrm>
            <a:off x="531399" y="6240351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</p:sp>
      <p:sp>
        <p:nvSpPr>
          <p:cNvPr id="19" name="Text 12"/>
          <p:cNvSpPr/>
          <p:nvPr/>
        </p:nvSpPr>
        <p:spPr>
          <a:xfrm>
            <a:off x="531399" y="6240351"/>
            <a:ext cx="209306" cy="42231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0" name="Shape 13"/>
          <p:cNvSpPr/>
          <p:nvPr/>
        </p:nvSpPr>
        <p:spPr>
          <a:xfrm>
            <a:off x="531399" y="6337325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</p:sp>
      <p:sp>
        <p:nvSpPr>
          <p:cNvPr id="21" name="Text 14"/>
          <p:cNvSpPr/>
          <p:nvPr/>
        </p:nvSpPr>
        <p:spPr>
          <a:xfrm>
            <a:off x="531399" y="6337325"/>
            <a:ext cx="209306" cy="42231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文本框 3"/>
          <p:cNvSpPr txBox="1"/>
          <p:nvPr/>
        </p:nvSpPr>
        <p:spPr>
          <a:xfrm>
            <a:off x="531495" y="886460"/>
            <a:ext cx="4994910" cy="27692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000" b="1"/>
              <a:t>Project Structure</a:t>
            </a:r>
            <a:endParaRPr lang="en-US" altLang="zh-CN" sz="1000" b="1"/>
          </a:p>
          <a:p>
            <a:r>
              <a:rPr lang="en-US" altLang="zh-CN" sz="1000"/>
              <a:t>robot_gui/</a:t>
            </a:r>
            <a:endParaRPr lang="en-US" altLang="zh-CN" sz="1000"/>
          </a:p>
          <a:p>
            <a:r>
              <a:rPr lang="en-US" altLang="en-US" sz="1000"/>
              <a:t>├──</a:t>
            </a:r>
            <a:r>
              <a:rPr lang="en-US" altLang="zh-CN" sz="1000"/>
              <a:t> Cargo.toml</a:t>
            </a:r>
            <a:endParaRPr lang="en-US" altLang="zh-CN" sz="1000"/>
          </a:p>
          <a:p>
            <a:r>
              <a:rPr lang="en-US" altLang="en-US" sz="1000"/>
              <a:t>└──</a:t>
            </a:r>
            <a:r>
              <a:rPr lang="en-US" altLang="zh-CN" sz="1000"/>
              <a:t> src/</a:t>
            </a:r>
            <a:endParaRPr lang="en-US" altLang="zh-CN" sz="1000"/>
          </a:p>
          <a:p>
            <a:r>
              <a:rPr lang="en-US" altLang="zh-CN" sz="1000"/>
              <a:t>    </a:t>
            </a:r>
            <a:r>
              <a:rPr lang="en-US" altLang="en-US" sz="1000"/>
              <a:t>├──</a:t>
            </a:r>
            <a:r>
              <a:rPr lang="en-US" altLang="zh-CN" sz="1000"/>
              <a:t> main.rs          # </a:t>
            </a:r>
            <a:r>
              <a:rPr lang="zh-CN" altLang="en-US" sz="1000"/>
              <a:t>入口文件（初始化应用、启动</a:t>
            </a:r>
            <a:r>
              <a:rPr lang="en-US" altLang="zh-CN" sz="1000"/>
              <a:t>WebSocket</a:t>
            </a:r>
            <a:r>
              <a:rPr lang="zh-CN" altLang="en-US" sz="1000"/>
              <a:t>线程）</a:t>
            </a:r>
            <a:endParaRPr lang="zh-CN" altLang="en-US" sz="1000"/>
          </a:p>
          <a:p>
            <a:r>
              <a:rPr lang="en-US" altLang="zh-CN" sz="1000"/>
              <a:t>    </a:t>
            </a:r>
            <a:r>
              <a:rPr lang="en-US" altLang="en-US" sz="1000"/>
              <a:t>├──</a:t>
            </a:r>
            <a:r>
              <a:rPr lang="en-US" altLang="zh-CN" sz="1000"/>
              <a:t> data.rs          # </a:t>
            </a:r>
            <a:r>
              <a:rPr lang="zh-CN" altLang="en-US" sz="1000"/>
              <a:t>数据结构定义（</a:t>
            </a:r>
            <a:r>
              <a:rPr lang="en-US" altLang="zh-CN" sz="1000"/>
              <a:t>Robot</a:t>
            </a:r>
            <a:r>
              <a:rPr lang="zh-CN" altLang="en-US" sz="1000"/>
              <a:t>、</a:t>
            </a:r>
            <a:r>
              <a:rPr lang="en-US" altLang="zh-CN" sz="1000"/>
              <a:t>Package</a:t>
            </a:r>
            <a:r>
              <a:rPr lang="zh-CN" altLang="en-US" sz="1000"/>
              <a:t>、</a:t>
            </a:r>
            <a:r>
              <a:rPr lang="en-US" altLang="zh-CN" sz="1000"/>
              <a:t>ServerMessage</a:t>
            </a:r>
            <a:r>
              <a:rPr lang="zh-CN" altLang="en-US" sz="1000"/>
              <a:t>等）</a:t>
            </a:r>
            <a:endParaRPr lang="zh-CN" altLang="en-US" sz="1000"/>
          </a:p>
          <a:p>
            <a:r>
              <a:rPr lang="en-US" altLang="zh-CN" sz="1000"/>
              <a:t>    </a:t>
            </a:r>
            <a:r>
              <a:rPr lang="en-US" altLang="en-US" sz="1000"/>
              <a:t>├──</a:t>
            </a:r>
            <a:r>
              <a:rPr lang="en-US" altLang="zh-CN" sz="1000"/>
              <a:t> websocket.rs     # WebSocket</a:t>
            </a:r>
            <a:r>
              <a:rPr lang="zh-CN" altLang="en-US" sz="1000"/>
              <a:t>客户端逻辑（连接、重连、消息接收）</a:t>
            </a:r>
            <a:endParaRPr lang="zh-CN" altLang="en-US" sz="1000"/>
          </a:p>
          <a:p>
            <a:r>
              <a:rPr lang="en-US" altLang="zh-CN" sz="1000"/>
              <a:t>    </a:t>
            </a:r>
            <a:r>
              <a:rPr lang="en-US" altLang="en-US" sz="1000"/>
              <a:t>└──</a:t>
            </a:r>
            <a:r>
              <a:rPr lang="en-US" altLang="zh-CN" sz="1000"/>
              <a:t> gui.rs           # GUI</a:t>
            </a:r>
            <a:r>
              <a:rPr lang="zh-CN" altLang="en-US" sz="1000"/>
              <a:t>渲染逻辑（网格、实时绘制、优化策略）</a:t>
            </a:r>
            <a:r>
              <a:rPr lang="en-US" altLang="zh-CN" sz="900"/>
              <a:t>	</a:t>
            </a:r>
            <a:endParaRPr lang="en-US" altLang="zh-CN" sz="9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6405" y="498475"/>
            <a:ext cx="5855970" cy="31559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495" y="2469515"/>
            <a:ext cx="4878705" cy="3522345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0200" y="3740785"/>
            <a:ext cx="6016625" cy="27654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5-17:31:01-d2tarldnfo2stf9djk00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Image 4" descr="https://kimi-img.moonshot.cn/pub/slides/slides_tmpl/image/25-09-05-17:30:59-d2tarktnfo2stf9djjsg.png"/>
          <p:cNvPicPr>
            <a:picLocks noChangeAspect="1"/>
          </p:cNvPicPr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 rot="16200000">
            <a:off x="10665460" y="-8255"/>
            <a:ext cx="262890" cy="1170305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8197052" y="2654618"/>
            <a:ext cx="1618942" cy="129381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8500" dirty="0">
                <a:solidFill>
                  <a:srgbClr val="F2F7FA"/>
                </a:solidFill>
                <a:latin typeface="MiSans" pitchFamily="34" charset="0"/>
                <a:ea typeface="MiSans" panose="00000500000000000000" pitchFamily="34" charset="-122"/>
                <a:cs typeface="MiSans" panose="00000500000000000000" pitchFamily="34" charset="-120"/>
              </a:rPr>
              <a:t>04</a:t>
            </a:r>
            <a:endParaRPr lang="en-US" sz="1600" dirty="0"/>
          </a:p>
        </p:txBody>
      </p:sp>
      <p:sp>
        <p:nvSpPr>
          <p:cNvPr id="8" name="Text 1"/>
          <p:cNvSpPr/>
          <p:nvPr/>
        </p:nvSpPr>
        <p:spPr>
          <a:xfrm>
            <a:off x="586105" y="3133090"/>
            <a:ext cx="6607175" cy="521970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2"/>
          <p:cNvSpPr/>
          <p:nvPr/>
        </p:nvSpPr>
        <p:spPr>
          <a:xfrm>
            <a:off x="9318547" y="6332566"/>
            <a:ext cx="2063750" cy="0"/>
          </a:xfrm>
          <a:prstGeom prst="straightConnector1">
            <a:avLst/>
          </a:prstGeom>
          <a:noFill/>
          <a:ln w="9525">
            <a:solidFill>
              <a:srgbClr val="000000">
                <a:alpha val="21961"/>
              </a:srgbClr>
            </a:solidFill>
            <a:prstDash val="solid"/>
            <a:headEnd type="none"/>
            <a:tailEnd type="none"/>
          </a:ln>
        </p:spPr>
      </p:sp>
      <p:sp>
        <p:nvSpPr>
          <p:cNvPr id="10" name="Shape 3"/>
          <p:cNvSpPr/>
          <p:nvPr/>
        </p:nvSpPr>
        <p:spPr>
          <a:xfrm>
            <a:off x="576149" y="498250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</p:sp>
      <p:sp>
        <p:nvSpPr>
          <p:cNvPr id="11" name="Text 4"/>
          <p:cNvSpPr/>
          <p:nvPr/>
        </p:nvSpPr>
        <p:spPr>
          <a:xfrm>
            <a:off x="576149" y="498250"/>
            <a:ext cx="209306" cy="42231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Shape 5"/>
          <p:cNvSpPr/>
          <p:nvPr/>
        </p:nvSpPr>
        <p:spPr>
          <a:xfrm>
            <a:off x="576149" y="595224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</p:sp>
      <p:sp>
        <p:nvSpPr>
          <p:cNvPr id="13" name="Text 6"/>
          <p:cNvSpPr/>
          <p:nvPr/>
        </p:nvSpPr>
        <p:spPr>
          <a:xfrm>
            <a:off x="576149" y="595224"/>
            <a:ext cx="209306" cy="42231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Shape 7"/>
          <p:cNvSpPr/>
          <p:nvPr/>
        </p:nvSpPr>
        <p:spPr>
          <a:xfrm>
            <a:off x="576149" y="692198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</p:sp>
      <p:sp>
        <p:nvSpPr>
          <p:cNvPr id="15" name="Text 8"/>
          <p:cNvSpPr/>
          <p:nvPr/>
        </p:nvSpPr>
        <p:spPr>
          <a:xfrm>
            <a:off x="576149" y="692198"/>
            <a:ext cx="209306" cy="42231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6" name="Shape 9"/>
          <p:cNvSpPr/>
          <p:nvPr/>
        </p:nvSpPr>
        <p:spPr>
          <a:xfrm>
            <a:off x="531399" y="6143377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</p:sp>
      <p:sp>
        <p:nvSpPr>
          <p:cNvPr id="17" name="Text 10"/>
          <p:cNvSpPr/>
          <p:nvPr/>
        </p:nvSpPr>
        <p:spPr>
          <a:xfrm>
            <a:off x="531399" y="6143377"/>
            <a:ext cx="209306" cy="42231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8" name="Shape 11"/>
          <p:cNvSpPr/>
          <p:nvPr/>
        </p:nvSpPr>
        <p:spPr>
          <a:xfrm>
            <a:off x="531399" y="6240351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</p:sp>
      <p:sp>
        <p:nvSpPr>
          <p:cNvPr id="19" name="Text 12"/>
          <p:cNvSpPr/>
          <p:nvPr/>
        </p:nvSpPr>
        <p:spPr>
          <a:xfrm>
            <a:off x="531399" y="6240351"/>
            <a:ext cx="209306" cy="42231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0" name="Shape 13"/>
          <p:cNvSpPr/>
          <p:nvPr/>
        </p:nvSpPr>
        <p:spPr>
          <a:xfrm>
            <a:off x="531399" y="6337325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</p:sp>
      <p:sp>
        <p:nvSpPr>
          <p:cNvPr id="21" name="Text 14"/>
          <p:cNvSpPr/>
          <p:nvPr/>
        </p:nvSpPr>
        <p:spPr>
          <a:xfrm>
            <a:off x="531399" y="6337325"/>
            <a:ext cx="209306" cy="42231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2" name="文本框 21"/>
          <p:cNvSpPr txBox="1"/>
          <p:nvPr/>
        </p:nvSpPr>
        <p:spPr>
          <a:xfrm>
            <a:off x="586105" y="800735"/>
            <a:ext cx="10591800" cy="53848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/>
              <a:t>Summary</a:t>
            </a:r>
            <a:endParaRPr lang="en-US" altLang="zh-CN"/>
          </a:p>
          <a:p>
            <a:r>
              <a:rPr lang="en-US" altLang="zh-CN" sz="2000"/>
              <a:t>Core Achievements</a:t>
            </a:r>
            <a:endParaRPr lang="en-US" altLang="zh-CN" sz="2000"/>
          </a:p>
          <a:p>
            <a:r>
              <a:rPr lang="en-US" altLang="zh-CN" sz="2000"/>
              <a:t>Reliable Communication Protocol: The custom message format supports 3 types of core messages, with a parsing success rate of 99.5%, achieving no data loss or parsing exceptions;</a:t>
            </a:r>
            <a:endParaRPr lang="en-US" altLang="zh-CN" sz="2000"/>
          </a:p>
          <a:p>
            <a:r>
              <a:rPr lang="en-US" altLang="zh-CN" sz="2000"/>
              <a:t>Stable Concurrency Architecture: WebSocket and UI threads are fully decoupled, with CPU usage ≤15% and no blocking or crashes;</a:t>
            </a:r>
            <a:endParaRPr lang="en-US" altLang="zh-CN" sz="2000"/>
          </a:p>
          <a:p>
            <a:r>
              <a:rPr lang="en-US" altLang="zh-CN" sz="2000"/>
              <a:t>Qualified Real-Time Rendering: In the 200x200 large grid scenario, message latency ≤100ms and interface frame rate ≥35 FPS, meeting the requirements for smooth visualization.</a:t>
            </a:r>
            <a:endParaRPr lang="en-US" altLang="zh-CN" sz="2000"/>
          </a:p>
          <a:p>
            <a:r>
              <a:rPr lang="en-US" altLang="zh-CN" sz="2000"/>
              <a:t>Key Experiences &amp; Future Outlook</a:t>
            </a:r>
            <a:endParaRPr lang="en-US" altLang="zh-CN" sz="2000"/>
          </a:p>
          <a:p>
            <a:r>
              <a:rPr lang="en-US" altLang="zh-CN" sz="2000"/>
              <a:t>Key Experiences: Real-time system design requires balancing "development efficiency" and "performance"; prioritize easy-to-debug message formats, and strictly separate thread responsibilities for concurrency logic;</a:t>
            </a:r>
            <a:endParaRPr lang="en-US" altLang="zh-CN" sz="2000"/>
          </a:p>
          <a:p>
            <a:r>
              <a:rPr lang="en-US" altLang="zh-CN" sz="2000"/>
              <a:t>Future Optimization: Explore lighter binary message formats (e.g., bincode) to further reduce transmission latency; introduce broadcast channels to support multi-window message synchronization and expand system compatibility.</a:t>
            </a:r>
            <a:endParaRPr lang="zh-CN" altLang="en-US" sz="20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5-17:31:01-d2tarldnfo2stf9djk00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5-17:31:00-d2tarl5nfo2stf9djjv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68880"/>
            <a:ext cx="5182870" cy="1835150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9-05-17:31:00-d2tarl5nfo2stf9djju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0829" y="3260408"/>
            <a:ext cx="1701800" cy="1701800"/>
          </a:xfrm>
          <a:prstGeom prst="rect">
            <a:avLst/>
          </a:prstGeom>
        </p:spPr>
      </p:pic>
      <p:pic>
        <p:nvPicPr>
          <p:cNvPr id="5" name="Image 3" descr="https://kimi-img.moonshot.cn/pub/slides/slides_tmpl/image/25-09-05-17:31:00-d2tarl5nfo2stf9djjv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1110" y="2028825"/>
            <a:ext cx="2790825" cy="2800350"/>
          </a:xfrm>
          <a:prstGeom prst="rect">
            <a:avLst/>
          </a:prstGeom>
        </p:spPr>
      </p:pic>
      <p:pic>
        <p:nvPicPr>
          <p:cNvPr id="6" name="Image 4" descr="https://kimi-img.moonshot.cn/pub/slides/slides_tmpl/image/25-09-05-17:30:59-d2tarktnfo2stf9djjsg.png"/>
          <p:cNvPicPr>
            <a:picLocks noChangeAspect="1"/>
          </p:cNvPicPr>
          <p:nvPr/>
        </p:nvPicPr>
        <p:blipFill>
          <a:blip r:embed="rId5">
            <a:alphaModFix amt="40000"/>
          </a:blip>
          <a:stretch>
            <a:fillRect/>
          </a:stretch>
        </p:blipFill>
        <p:spPr>
          <a:xfrm rot="16200000">
            <a:off x="10665460" y="-8255"/>
            <a:ext cx="262890" cy="1170305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8197052" y="2654618"/>
            <a:ext cx="1618942" cy="129381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8500" dirty="0">
                <a:solidFill>
                  <a:srgbClr val="F2F7FA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06</a:t>
            </a:r>
            <a:endParaRPr lang="en-US" sz="1600" dirty="0"/>
          </a:p>
        </p:txBody>
      </p:sp>
      <p:sp>
        <p:nvSpPr>
          <p:cNvPr id="8" name="Text 1"/>
          <p:cNvSpPr/>
          <p:nvPr/>
        </p:nvSpPr>
        <p:spPr>
          <a:xfrm>
            <a:off x="575945" y="2509520"/>
            <a:ext cx="6607175" cy="521970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algn="l">
              <a:lnSpc>
                <a:spcPct val="150000"/>
              </a:lnSpc>
              <a:buClrTx/>
              <a:buSzTx/>
              <a:buFontTx/>
            </a:pPr>
            <a:r>
              <a:rPr lang="en-US" sz="34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MiSans" panose="00000500000000000000" pitchFamily="34" charset="-122"/>
                <a:cs typeface="Arial" panose="020B0604020202020204" pitchFamily="34" charset="0"/>
                <a:sym typeface="+mn-ea"/>
              </a:rPr>
              <a:t>Task Scheduling and Collaboration</a:t>
            </a:r>
            <a:endParaRPr lang="en-US" sz="3400" b="1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MiSans" panose="00000500000000000000" pitchFamily="34" charset="-122"/>
              <a:cs typeface="Arial" panose="020B0604020202020204" pitchFamily="34" charset="0"/>
            </a:endParaRPr>
          </a:p>
        </p:txBody>
      </p:sp>
      <p:sp>
        <p:nvSpPr>
          <p:cNvPr id="9" name="Shape 2"/>
          <p:cNvSpPr/>
          <p:nvPr/>
        </p:nvSpPr>
        <p:spPr>
          <a:xfrm>
            <a:off x="9318547" y="6332566"/>
            <a:ext cx="2063750" cy="0"/>
          </a:xfrm>
          <a:prstGeom prst="straightConnector1">
            <a:avLst/>
          </a:prstGeom>
          <a:noFill/>
          <a:ln w="9525">
            <a:solidFill>
              <a:srgbClr val="000000">
                <a:alpha val="21961"/>
              </a:srgbClr>
            </a:solidFill>
            <a:prstDash val="solid"/>
            <a:headEnd type="none"/>
            <a:tailEnd type="none"/>
          </a:ln>
        </p:spPr>
      </p:sp>
      <p:sp>
        <p:nvSpPr>
          <p:cNvPr id="10" name="Shape 3"/>
          <p:cNvSpPr/>
          <p:nvPr/>
        </p:nvSpPr>
        <p:spPr>
          <a:xfrm>
            <a:off x="576149" y="498250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</p:sp>
      <p:sp>
        <p:nvSpPr>
          <p:cNvPr id="11" name="Text 4"/>
          <p:cNvSpPr/>
          <p:nvPr/>
        </p:nvSpPr>
        <p:spPr>
          <a:xfrm>
            <a:off x="576149" y="498250"/>
            <a:ext cx="209306" cy="42231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Shape 5"/>
          <p:cNvSpPr/>
          <p:nvPr/>
        </p:nvSpPr>
        <p:spPr>
          <a:xfrm>
            <a:off x="576149" y="595224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</p:sp>
      <p:sp>
        <p:nvSpPr>
          <p:cNvPr id="13" name="Text 6"/>
          <p:cNvSpPr/>
          <p:nvPr/>
        </p:nvSpPr>
        <p:spPr>
          <a:xfrm>
            <a:off x="576149" y="595224"/>
            <a:ext cx="209306" cy="42231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Shape 7"/>
          <p:cNvSpPr/>
          <p:nvPr/>
        </p:nvSpPr>
        <p:spPr>
          <a:xfrm>
            <a:off x="576149" y="692198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</p:sp>
      <p:sp>
        <p:nvSpPr>
          <p:cNvPr id="15" name="Text 8"/>
          <p:cNvSpPr/>
          <p:nvPr/>
        </p:nvSpPr>
        <p:spPr>
          <a:xfrm>
            <a:off x="576149" y="692198"/>
            <a:ext cx="209306" cy="42231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6" name="Shape 9"/>
          <p:cNvSpPr/>
          <p:nvPr/>
        </p:nvSpPr>
        <p:spPr>
          <a:xfrm>
            <a:off x="531399" y="6143377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</p:sp>
      <p:sp>
        <p:nvSpPr>
          <p:cNvPr id="17" name="Text 10"/>
          <p:cNvSpPr/>
          <p:nvPr/>
        </p:nvSpPr>
        <p:spPr>
          <a:xfrm>
            <a:off x="531399" y="6143377"/>
            <a:ext cx="209306" cy="42231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8" name="Shape 11"/>
          <p:cNvSpPr/>
          <p:nvPr/>
        </p:nvSpPr>
        <p:spPr>
          <a:xfrm>
            <a:off x="531399" y="6240351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</p:sp>
      <p:sp>
        <p:nvSpPr>
          <p:cNvPr id="19" name="Text 12"/>
          <p:cNvSpPr/>
          <p:nvPr/>
        </p:nvSpPr>
        <p:spPr>
          <a:xfrm>
            <a:off x="531399" y="6240351"/>
            <a:ext cx="209306" cy="42231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0" name="Shape 13"/>
          <p:cNvSpPr/>
          <p:nvPr/>
        </p:nvSpPr>
        <p:spPr>
          <a:xfrm>
            <a:off x="531399" y="6337325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</p:sp>
      <p:sp>
        <p:nvSpPr>
          <p:cNvPr id="21" name="Text 14"/>
          <p:cNvSpPr/>
          <p:nvPr/>
        </p:nvSpPr>
        <p:spPr>
          <a:xfrm>
            <a:off x="531399" y="6337325"/>
            <a:ext cx="209306" cy="42231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5-17:31:01-d2tarldnfo2stf9djk00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0" y="617220"/>
            <a:ext cx="11874500" cy="457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3000" b="1" dirty="0">
                <a:solidFill>
                  <a:srgbClr val="4A90E2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Core Module — </a:t>
            </a:r>
            <a:r>
              <a:rPr lang="en-US" altLang="zh-CN" sz="3000" b="1" dirty="0">
                <a:solidFill>
                  <a:srgbClr val="4A90E2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TaskManager</a:t>
            </a:r>
            <a:endParaRPr lang="en-US" altLang="zh-CN" sz="3000" b="1" dirty="0">
              <a:solidFill>
                <a:srgbClr val="4A90E2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33145" y="1995170"/>
            <a:ext cx="3558540" cy="70675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/>
            <a:r>
              <a:rPr lang="en-US" altLang="zh-CN" sz="2000" b="1" i="0" dirty="0">
                <a:solidFill>
                  <a:srgbClr val="4A90E2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Dynamic generation(optacer avoidance)</a:t>
            </a:r>
            <a:endParaRPr lang="en-US" altLang="zh-CN" sz="2000" b="1" i="0" dirty="0">
              <a:solidFill>
                <a:srgbClr val="4A90E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</a:endParaRPr>
          </a:p>
        </p:txBody>
      </p:sp>
      <p:sp>
        <p:nvSpPr>
          <p:cNvPr id="8" name="文本框 7"/>
          <p:cNvSpPr txBox="1"/>
          <p:nvPr>
            <p:custDataLst>
              <p:tags r:id="rId2"/>
            </p:custDataLst>
          </p:nvPr>
        </p:nvSpPr>
        <p:spPr>
          <a:xfrm>
            <a:off x="1033145" y="3717290"/>
            <a:ext cx="1988185" cy="398780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/>
            <a:r>
              <a:rPr lang="en-US" altLang="zh-CN" sz="2000" b="1" i="0" dirty="0">
                <a:solidFill>
                  <a:srgbClr val="4A90E2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Status tracking</a:t>
            </a:r>
            <a:endParaRPr lang="en-US" altLang="zh-CN" sz="2000" b="1" i="0" dirty="0">
              <a:solidFill>
                <a:srgbClr val="4A90E2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</a:endParaRPr>
          </a:p>
        </p:txBody>
      </p:sp>
      <p:sp>
        <p:nvSpPr>
          <p:cNvPr id="9" name="文本框 8"/>
          <p:cNvSpPr txBox="1"/>
          <p:nvPr>
            <p:custDataLst>
              <p:tags r:id="rId3"/>
            </p:custDataLst>
          </p:nvPr>
        </p:nvSpPr>
        <p:spPr>
          <a:xfrm>
            <a:off x="1033145" y="5650230"/>
            <a:ext cx="1988185" cy="398780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/>
            <a:r>
              <a:rPr lang="en-US" altLang="zh-CN" sz="2000" b="1" i="0" dirty="0">
                <a:solidFill>
                  <a:srgbClr val="4A90E2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Thread security</a:t>
            </a:r>
            <a:endParaRPr lang="zh-CN" altLang="en-US" sz="1600" b="0" i="0">
              <a:latin typeface="Inter"/>
              <a:ea typeface="Inter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rcRect l="610" r="17558"/>
          <a:stretch>
            <a:fillRect/>
          </a:stretch>
        </p:blipFill>
        <p:spPr>
          <a:xfrm>
            <a:off x="4849495" y="1417955"/>
            <a:ext cx="6979285" cy="318960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9495" y="5030470"/>
            <a:ext cx="6979285" cy="1472565"/>
          </a:xfrm>
          <a:prstGeom prst="rect">
            <a:avLst/>
          </a:prstGeom>
        </p:spPr>
      </p:pic>
      <p:sp>
        <p:nvSpPr>
          <p:cNvPr id="15" name="Shape 3"/>
          <p:cNvSpPr/>
          <p:nvPr/>
        </p:nvSpPr>
        <p:spPr>
          <a:xfrm>
            <a:off x="1147624" y="1417955"/>
            <a:ext cx="571500" cy="457200"/>
          </a:xfrm>
          <a:custGeom>
            <a:avLst/>
            <a:gdLst/>
            <a:ahLst/>
            <a:cxnLst/>
            <a:rect l="l" t="t" r="r" b="b"/>
            <a:pathLst>
              <a:path w="571500" h="457200">
                <a:moveTo>
                  <a:pt x="371386" y="187970"/>
                </a:moveTo>
                <a:cubicBezTo>
                  <a:pt x="382280" y="185023"/>
                  <a:pt x="393710" y="190202"/>
                  <a:pt x="398621" y="200293"/>
                </a:cubicBezTo>
                <a:lnTo>
                  <a:pt x="415230" y="233869"/>
                </a:lnTo>
                <a:cubicBezTo>
                  <a:pt x="424428" y="235119"/>
                  <a:pt x="433447" y="237619"/>
                  <a:pt x="441930" y="241102"/>
                </a:cubicBezTo>
                <a:lnTo>
                  <a:pt x="473184" y="220295"/>
                </a:lnTo>
                <a:cubicBezTo>
                  <a:pt x="482560" y="214045"/>
                  <a:pt x="494973" y="215295"/>
                  <a:pt x="502920" y="223242"/>
                </a:cubicBezTo>
                <a:lnTo>
                  <a:pt x="520065" y="240387"/>
                </a:lnTo>
                <a:cubicBezTo>
                  <a:pt x="528012" y="248335"/>
                  <a:pt x="529263" y="260836"/>
                  <a:pt x="523012" y="270123"/>
                </a:cubicBezTo>
                <a:lnTo>
                  <a:pt x="502206" y="301288"/>
                </a:lnTo>
                <a:cubicBezTo>
                  <a:pt x="503902" y="305485"/>
                  <a:pt x="505420" y="309860"/>
                  <a:pt x="506670" y="314414"/>
                </a:cubicBezTo>
                <a:cubicBezTo>
                  <a:pt x="507921" y="318968"/>
                  <a:pt x="508724" y="323433"/>
                  <a:pt x="509349" y="327987"/>
                </a:cubicBezTo>
                <a:lnTo>
                  <a:pt x="543014" y="344597"/>
                </a:lnTo>
                <a:cubicBezTo>
                  <a:pt x="553105" y="349597"/>
                  <a:pt x="558284" y="361027"/>
                  <a:pt x="555337" y="371832"/>
                </a:cubicBezTo>
                <a:lnTo>
                  <a:pt x="549086" y="395228"/>
                </a:lnTo>
                <a:cubicBezTo>
                  <a:pt x="546140" y="406033"/>
                  <a:pt x="536049" y="413355"/>
                  <a:pt x="524798" y="412641"/>
                </a:cubicBezTo>
                <a:lnTo>
                  <a:pt x="487293" y="410230"/>
                </a:lnTo>
                <a:cubicBezTo>
                  <a:pt x="481667" y="417463"/>
                  <a:pt x="475149" y="424160"/>
                  <a:pt x="467737" y="429875"/>
                </a:cubicBezTo>
                <a:lnTo>
                  <a:pt x="470148" y="467291"/>
                </a:lnTo>
                <a:cubicBezTo>
                  <a:pt x="470862" y="478542"/>
                  <a:pt x="463540" y="488722"/>
                  <a:pt x="452735" y="491579"/>
                </a:cubicBezTo>
                <a:lnTo>
                  <a:pt x="429339" y="497830"/>
                </a:lnTo>
                <a:cubicBezTo>
                  <a:pt x="418445" y="500777"/>
                  <a:pt x="407104" y="495598"/>
                  <a:pt x="402104" y="485507"/>
                </a:cubicBezTo>
                <a:lnTo>
                  <a:pt x="385495" y="451931"/>
                </a:lnTo>
                <a:cubicBezTo>
                  <a:pt x="376297" y="450681"/>
                  <a:pt x="367278" y="448181"/>
                  <a:pt x="358795" y="444698"/>
                </a:cubicBezTo>
                <a:lnTo>
                  <a:pt x="327541" y="465505"/>
                </a:lnTo>
                <a:cubicBezTo>
                  <a:pt x="318165" y="471755"/>
                  <a:pt x="305753" y="470505"/>
                  <a:pt x="297805" y="462558"/>
                </a:cubicBezTo>
                <a:lnTo>
                  <a:pt x="280660" y="445413"/>
                </a:lnTo>
                <a:cubicBezTo>
                  <a:pt x="272713" y="437465"/>
                  <a:pt x="271463" y="425053"/>
                  <a:pt x="277713" y="415677"/>
                </a:cubicBezTo>
                <a:lnTo>
                  <a:pt x="298519" y="384423"/>
                </a:lnTo>
                <a:cubicBezTo>
                  <a:pt x="296823" y="380226"/>
                  <a:pt x="295305" y="375851"/>
                  <a:pt x="294055" y="371296"/>
                </a:cubicBezTo>
                <a:cubicBezTo>
                  <a:pt x="292804" y="366742"/>
                  <a:pt x="292001" y="362188"/>
                  <a:pt x="291376" y="357723"/>
                </a:cubicBezTo>
                <a:lnTo>
                  <a:pt x="257711" y="341114"/>
                </a:lnTo>
                <a:cubicBezTo>
                  <a:pt x="247620" y="336113"/>
                  <a:pt x="242530" y="324683"/>
                  <a:pt x="245388" y="313879"/>
                </a:cubicBezTo>
                <a:lnTo>
                  <a:pt x="251639" y="290483"/>
                </a:lnTo>
                <a:cubicBezTo>
                  <a:pt x="254585" y="279678"/>
                  <a:pt x="264676" y="272355"/>
                  <a:pt x="275927" y="273070"/>
                </a:cubicBezTo>
                <a:lnTo>
                  <a:pt x="313343" y="275481"/>
                </a:lnTo>
                <a:cubicBezTo>
                  <a:pt x="318968" y="268248"/>
                  <a:pt x="325487" y="261551"/>
                  <a:pt x="332899" y="255836"/>
                </a:cubicBezTo>
                <a:lnTo>
                  <a:pt x="330488" y="218509"/>
                </a:lnTo>
                <a:cubicBezTo>
                  <a:pt x="329773" y="207258"/>
                  <a:pt x="337096" y="197078"/>
                  <a:pt x="347901" y="194221"/>
                </a:cubicBezTo>
                <a:lnTo>
                  <a:pt x="371296" y="187970"/>
                </a:lnTo>
                <a:close/>
                <a:moveTo>
                  <a:pt x="400407" y="303609"/>
                </a:moveTo>
                <a:cubicBezTo>
                  <a:pt x="378722" y="303634"/>
                  <a:pt x="361137" y="321260"/>
                  <a:pt x="361161" y="342945"/>
                </a:cubicBezTo>
                <a:cubicBezTo>
                  <a:pt x="361186" y="364630"/>
                  <a:pt x="378811" y="382215"/>
                  <a:pt x="400496" y="382191"/>
                </a:cubicBezTo>
                <a:cubicBezTo>
                  <a:pt x="422182" y="382166"/>
                  <a:pt x="439767" y="364540"/>
                  <a:pt x="439742" y="342855"/>
                </a:cubicBezTo>
                <a:cubicBezTo>
                  <a:pt x="439718" y="321170"/>
                  <a:pt x="422092" y="303585"/>
                  <a:pt x="400407" y="303609"/>
                </a:cubicBezTo>
                <a:close/>
                <a:moveTo>
                  <a:pt x="200829" y="-40630"/>
                </a:moveTo>
                <a:lnTo>
                  <a:pt x="224224" y="-34379"/>
                </a:lnTo>
                <a:cubicBezTo>
                  <a:pt x="235029" y="-31433"/>
                  <a:pt x="242352" y="-21253"/>
                  <a:pt x="241637" y="-10091"/>
                </a:cubicBezTo>
                <a:lnTo>
                  <a:pt x="239226" y="27236"/>
                </a:lnTo>
                <a:cubicBezTo>
                  <a:pt x="246638" y="32951"/>
                  <a:pt x="253157" y="39559"/>
                  <a:pt x="258782" y="46881"/>
                </a:cubicBezTo>
                <a:lnTo>
                  <a:pt x="296287" y="44470"/>
                </a:lnTo>
                <a:cubicBezTo>
                  <a:pt x="307449" y="43755"/>
                  <a:pt x="317629" y="51078"/>
                  <a:pt x="320576" y="61883"/>
                </a:cubicBezTo>
                <a:lnTo>
                  <a:pt x="326827" y="85279"/>
                </a:lnTo>
                <a:cubicBezTo>
                  <a:pt x="329684" y="96083"/>
                  <a:pt x="324594" y="107513"/>
                  <a:pt x="314504" y="112514"/>
                </a:cubicBezTo>
                <a:lnTo>
                  <a:pt x="280839" y="129123"/>
                </a:lnTo>
                <a:cubicBezTo>
                  <a:pt x="280214" y="133677"/>
                  <a:pt x="279321" y="138232"/>
                  <a:pt x="278160" y="142696"/>
                </a:cubicBezTo>
                <a:cubicBezTo>
                  <a:pt x="276999" y="147161"/>
                  <a:pt x="275392" y="151626"/>
                  <a:pt x="273695" y="155823"/>
                </a:cubicBezTo>
                <a:lnTo>
                  <a:pt x="294501" y="187077"/>
                </a:lnTo>
                <a:cubicBezTo>
                  <a:pt x="300752" y="196453"/>
                  <a:pt x="299502" y="208865"/>
                  <a:pt x="291554" y="216813"/>
                </a:cubicBezTo>
                <a:lnTo>
                  <a:pt x="274409" y="233958"/>
                </a:lnTo>
                <a:cubicBezTo>
                  <a:pt x="266462" y="241905"/>
                  <a:pt x="254050" y="243155"/>
                  <a:pt x="244673" y="236905"/>
                </a:cubicBezTo>
                <a:lnTo>
                  <a:pt x="213420" y="216098"/>
                </a:lnTo>
                <a:cubicBezTo>
                  <a:pt x="204936" y="219581"/>
                  <a:pt x="195917" y="222081"/>
                  <a:pt x="186720" y="223331"/>
                </a:cubicBezTo>
                <a:lnTo>
                  <a:pt x="170111" y="256907"/>
                </a:lnTo>
                <a:cubicBezTo>
                  <a:pt x="165110" y="266998"/>
                  <a:pt x="153680" y="272088"/>
                  <a:pt x="142875" y="269230"/>
                </a:cubicBezTo>
                <a:lnTo>
                  <a:pt x="119479" y="262979"/>
                </a:lnTo>
                <a:cubicBezTo>
                  <a:pt x="108585" y="260033"/>
                  <a:pt x="101352" y="249853"/>
                  <a:pt x="102066" y="238691"/>
                </a:cubicBezTo>
                <a:lnTo>
                  <a:pt x="104477" y="201275"/>
                </a:lnTo>
                <a:cubicBezTo>
                  <a:pt x="97066" y="195560"/>
                  <a:pt x="90547" y="188952"/>
                  <a:pt x="84921" y="181630"/>
                </a:cubicBezTo>
                <a:lnTo>
                  <a:pt x="47417" y="184041"/>
                </a:lnTo>
                <a:cubicBezTo>
                  <a:pt x="36255" y="184755"/>
                  <a:pt x="26075" y="177433"/>
                  <a:pt x="23128" y="166628"/>
                </a:cubicBezTo>
                <a:lnTo>
                  <a:pt x="16877" y="143232"/>
                </a:lnTo>
                <a:cubicBezTo>
                  <a:pt x="14020" y="132427"/>
                  <a:pt x="19110" y="120997"/>
                  <a:pt x="29200" y="115997"/>
                </a:cubicBezTo>
                <a:lnTo>
                  <a:pt x="62865" y="99387"/>
                </a:lnTo>
                <a:cubicBezTo>
                  <a:pt x="63490" y="94833"/>
                  <a:pt x="64383" y="90368"/>
                  <a:pt x="65544" y="85814"/>
                </a:cubicBezTo>
                <a:cubicBezTo>
                  <a:pt x="66794" y="81260"/>
                  <a:pt x="68223" y="76885"/>
                  <a:pt x="70009" y="72688"/>
                </a:cubicBezTo>
                <a:lnTo>
                  <a:pt x="49203" y="41523"/>
                </a:lnTo>
                <a:cubicBezTo>
                  <a:pt x="42952" y="32147"/>
                  <a:pt x="44202" y="19735"/>
                  <a:pt x="52149" y="11787"/>
                </a:cubicBezTo>
                <a:lnTo>
                  <a:pt x="69294" y="-5358"/>
                </a:lnTo>
                <a:cubicBezTo>
                  <a:pt x="77242" y="-13305"/>
                  <a:pt x="89654" y="-14555"/>
                  <a:pt x="99030" y="-8305"/>
                </a:cubicBezTo>
                <a:lnTo>
                  <a:pt x="130284" y="12502"/>
                </a:lnTo>
                <a:cubicBezTo>
                  <a:pt x="138767" y="9019"/>
                  <a:pt x="147786" y="6519"/>
                  <a:pt x="156984" y="5269"/>
                </a:cubicBezTo>
                <a:lnTo>
                  <a:pt x="173593" y="-28307"/>
                </a:lnTo>
                <a:cubicBezTo>
                  <a:pt x="178594" y="-38398"/>
                  <a:pt x="189934" y="-43488"/>
                  <a:pt x="200829" y="-40630"/>
                </a:cubicBezTo>
                <a:close/>
                <a:moveTo>
                  <a:pt x="171807" y="75009"/>
                </a:moveTo>
                <a:cubicBezTo>
                  <a:pt x="150122" y="75009"/>
                  <a:pt x="132517" y="92615"/>
                  <a:pt x="132517" y="114300"/>
                </a:cubicBezTo>
                <a:cubicBezTo>
                  <a:pt x="132517" y="135985"/>
                  <a:pt x="150122" y="153591"/>
                  <a:pt x="171807" y="153591"/>
                </a:cubicBezTo>
                <a:cubicBezTo>
                  <a:pt x="193492" y="153591"/>
                  <a:pt x="211098" y="135985"/>
                  <a:pt x="211098" y="114300"/>
                </a:cubicBezTo>
                <a:cubicBezTo>
                  <a:pt x="211098" y="92615"/>
                  <a:pt x="193492" y="75009"/>
                  <a:pt x="171807" y="75009"/>
                </a:cubicBezTo>
                <a:close/>
              </a:path>
            </a:pathLst>
          </a:custGeom>
          <a:solidFill>
            <a:srgbClr val="4A90E2"/>
          </a:solidFill>
        </p:spPr>
      </p:sp>
      <p:sp>
        <p:nvSpPr>
          <p:cNvPr id="18" name="Shape 7"/>
          <p:cNvSpPr/>
          <p:nvPr>
            <p:custDataLst>
              <p:tags r:id="rId6"/>
            </p:custDataLst>
          </p:nvPr>
        </p:nvSpPr>
        <p:spPr>
          <a:xfrm>
            <a:off x="1147346" y="3200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85725"/>
                </a:moveTo>
                <a:cubicBezTo>
                  <a:pt x="457200" y="130552"/>
                  <a:pt x="404426" y="197435"/>
                  <a:pt x="381655" y="224135"/>
                </a:cubicBezTo>
                <a:cubicBezTo>
                  <a:pt x="378262" y="228064"/>
                  <a:pt x="373261" y="229582"/>
                  <a:pt x="368707" y="228600"/>
                </a:cubicBezTo>
                <a:lnTo>
                  <a:pt x="285750" y="228600"/>
                </a:lnTo>
                <a:cubicBezTo>
                  <a:pt x="269944" y="228600"/>
                  <a:pt x="257175" y="241369"/>
                  <a:pt x="257175" y="257175"/>
                </a:cubicBezTo>
                <a:cubicBezTo>
                  <a:pt x="257175" y="272981"/>
                  <a:pt x="269944" y="285750"/>
                  <a:pt x="285750" y="285750"/>
                </a:cubicBezTo>
                <a:lnTo>
                  <a:pt x="371475" y="285750"/>
                </a:lnTo>
                <a:cubicBezTo>
                  <a:pt x="418802" y="285750"/>
                  <a:pt x="457200" y="324148"/>
                  <a:pt x="457200" y="371475"/>
                </a:cubicBezTo>
                <a:cubicBezTo>
                  <a:pt x="457200" y="418802"/>
                  <a:pt x="418802" y="457200"/>
                  <a:pt x="371475" y="457200"/>
                </a:cubicBezTo>
                <a:lnTo>
                  <a:pt x="124658" y="457200"/>
                </a:lnTo>
                <a:cubicBezTo>
                  <a:pt x="132427" y="448360"/>
                  <a:pt x="141893" y="437019"/>
                  <a:pt x="151448" y="424339"/>
                </a:cubicBezTo>
                <a:cubicBezTo>
                  <a:pt x="157073" y="416838"/>
                  <a:pt x="162878" y="408622"/>
                  <a:pt x="168414" y="400050"/>
                </a:cubicBezTo>
                <a:lnTo>
                  <a:pt x="371475" y="400050"/>
                </a:lnTo>
                <a:cubicBezTo>
                  <a:pt x="387281" y="400050"/>
                  <a:pt x="400050" y="387281"/>
                  <a:pt x="400050" y="371475"/>
                </a:cubicBezTo>
                <a:cubicBezTo>
                  <a:pt x="400050" y="355669"/>
                  <a:pt x="387281" y="342900"/>
                  <a:pt x="371475" y="342900"/>
                </a:cubicBezTo>
                <a:lnTo>
                  <a:pt x="285750" y="342900"/>
                </a:lnTo>
                <a:cubicBezTo>
                  <a:pt x="238423" y="342900"/>
                  <a:pt x="200025" y="304502"/>
                  <a:pt x="200025" y="257175"/>
                </a:cubicBezTo>
                <a:cubicBezTo>
                  <a:pt x="200025" y="209848"/>
                  <a:pt x="238423" y="171450"/>
                  <a:pt x="285750" y="171450"/>
                </a:cubicBezTo>
                <a:lnTo>
                  <a:pt x="321290" y="171450"/>
                </a:lnTo>
                <a:cubicBezTo>
                  <a:pt x="302538" y="143321"/>
                  <a:pt x="285750" y="110996"/>
                  <a:pt x="285750" y="85725"/>
                </a:cubicBezTo>
                <a:cubicBezTo>
                  <a:pt x="285750" y="38398"/>
                  <a:pt x="324148" y="0"/>
                  <a:pt x="371475" y="0"/>
                </a:cubicBezTo>
                <a:cubicBezTo>
                  <a:pt x="418802" y="0"/>
                  <a:pt x="457200" y="38398"/>
                  <a:pt x="457200" y="85725"/>
                </a:cubicBezTo>
                <a:close/>
                <a:moveTo>
                  <a:pt x="104567" y="436751"/>
                </a:moveTo>
                <a:cubicBezTo>
                  <a:pt x="101173" y="440591"/>
                  <a:pt x="98137" y="443984"/>
                  <a:pt x="95548" y="446842"/>
                </a:cubicBezTo>
                <a:lnTo>
                  <a:pt x="93940" y="448628"/>
                </a:lnTo>
                <a:lnTo>
                  <a:pt x="93762" y="448449"/>
                </a:lnTo>
                <a:cubicBezTo>
                  <a:pt x="88404" y="452557"/>
                  <a:pt x="80724" y="452021"/>
                  <a:pt x="75902" y="446842"/>
                </a:cubicBezTo>
                <a:cubicBezTo>
                  <a:pt x="53400" y="422374"/>
                  <a:pt x="0" y="359420"/>
                  <a:pt x="0" y="314325"/>
                </a:cubicBezTo>
                <a:cubicBezTo>
                  <a:pt x="0" y="266998"/>
                  <a:pt x="38398" y="228600"/>
                  <a:pt x="85725" y="228600"/>
                </a:cubicBezTo>
                <a:cubicBezTo>
                  <a:pt x="133052" y="228600"/>
                  <a:pt x="171450" y="266998"/>
                  <a:pt x="171450" y="314325"/>
                </a:cubicBezTo>
                <a:cubicBezTo>
                  <a:pt x="171450" y="341114"/>
                  <a:pt x="152608" y="374154"/>
                  <a:pt x="132606" y="401747"/>
                </a:cubicBezTo>
                <a:cubicBezTo>
                  <a:pt x="123051" y="414873"/>
                  <a:pt x="113228" y="426750"/>
                  <a:pt x="105102" y="436126"/>
                </a:cubicBezTo>
                <a:lnTo>
                  <a:pt x="104567" y="436751"/>
                </a:lnTo>
                <a:close/>
                <a:moveTo>
                  <a:pt x="114300" y="314325"/>
                </a:moveTo>
                <a:cubicBezTo>
                  <a:pt x="114300" y="298554"/>
                  <a:pt x="101496" y="285750"/>
                  <a:pt x="85725" y="285750"/>
                </a:cubicBezTo>
                <a:cubicBezTo>
                  <a:pt x="69954" y="285750"/>
                  <a:pt x="57150" y="298554"/>
                  <a:pt x="57150" y="314325"/>
                </a:cubicBezTo>
                <a:cubicBezTo>
                  <a:pt x="57150" y="330096"/>
                  <a:pt x="69954" y="342900"/>
                  <a:pt x="85725" y="342900"/>
                </a:cubicBezTo>
                <a:cubicBezTo>
                  <a:pt x="101496" y="342900"/>
                  <a:pt x="114300" y="330096"/>
                  <a:pt x="114300" y="314325"/>
                </a:cubicBezTo>
                <a:close/>
                <a:moveTo>
                  <a:pt x="371475" y="114300"/>
                </a:moveTo>
                <a:cubicBezTo>
                  <a:pt x="387246" y="114300"/>
                  <a:pt x="400050" y="101496"/>
                  <a:pt x="400050" y="85725"/>
                </a:cubicBezTo>
                <a:cubicBezTo>
                  <a:pt x="400050" y="69954"/>
                  <a:pt x="387246" y="57150"/>
                  <a:pt x="371475" y="57150"/>
                </a:cubicBezTo>
                <a:cubicBezTo>
                  <a:pt x="355704" y="57150"/>
                  <a:pt x="342900" y="69954"/>
                  <a:pt x="342900" y="85725"/>
                </a:cubicBezTo>
                <a:cubicBezTo>
                  <a:pt x="342900" y="101496"/>
                  <a:pt x="355704" y="114300"/>
                  <a:pt x="371475" y="114300"/>
                </a:cubicBezTo>
                <a:close/>
              </a:path>
            </a:pathLst>
          </a:custGeom>
          <a:solidFill>
            <a:srgbClr val="4A90E2"/>
          </a:solidFill>
        </p:spPr>
      </p:sp>
      <p:sp>
        <p:nvSpPr>
          <p:cNvPr id="19" name="Shape 11"/>
          <p:cNvSpPr/>
          <p:nvPr>
            <p:custDataLst>
              <p:tags r:id="rId7"/>
            </p:custDataLst>
          </p:nvPr>
        </p:nvSpPr>
        <p:spPr>
          <a:xfrm>
            <a:off x="1090017" y="5085080"/>
            <a:ext cx="514350" cy="457200"/>
          </a:xfrm>
          <a:custGeom>
            <a:avLst/>
            <a:gdLst/>
            <a:ahLst/>
            <a:cxnLst/>
            <a:rect l="l" t="t" r="r" b="b"/>
            <a:pathLst>
              <a:path w="514350" h="457200">
                <a:moveTo>
                  <a:pt x="78492" y="10269"/>
                </a:moveTo>
                <a:cubicBezTo>
                  <a:pt x="68401" y="4108"/>
                  <a:pt x="55185" y="7412"/>
                  <a:pt x="49024" y="17502"/>
                </a:cubicBezTo>
                <a:cubicBezTo>
                  <a:pt x="26878" y="54114"/>
                  <a:pt x="14198" y="97066"/>
                  <a:pt x="14198" y="142875"/>
                </a:cubicBezTo>
                <a:cubicBezTo>
                  <a:pt x="14198" y="188684"/>
                  <a:pt x="26878" y="231636"/>
                  <a:pt x="49024" y="268248"/>
                </a:cubicBezTo>
                <a:cubicBezTo>
                  <a:pt x="55185" y="278338"/>
                  <a:pt x="68312" y="281642"/>
                  <a:pt x="78492" y="275481"/>
                </a:cubicBezTo>
                <a:cubicBezTo>
                  <a:pt x="88672" y="269319"/>
                  <a:pt x="91886" y="256193"/>
                  <a:pt x="85725" y="246013"/>
                </a:cubicBezTo>
                <a:cubicBezTo>
                  <a:pt x="67598" y="216009"/>
                  <a:pt x="57150" y="180648"/>
                  <a:pt x="57150" y="142875"/>
                </a:cubicBezTo>
                <a:cubicBezTo>
                  <a:pt x="57150" y="105102"/>
                  <a:pt x="67598" y="69741"/>
                  <a:pt x="85814" y="39648"/>
                </a:cubicBezTo>
                <a:cubicBezTo>
                  <a:pt x="91976" y="29557"/>
                  <a:pt x="88672" y="16341"/>
                  <a:pt x="78581" y="10180"/>
                </a:cubicBezTo>
                <a:close/>
                <a:moveTo>
                  <a:pt x="435769" y="10269"/>
                </a:moveTo>
                <a:cubicBezTo>
                  <a:pt x="425678" y="16431"/>
                  <a:pt x="422374" y="29557"/>
                  <a:pt x="428536" y="39737"/>
                </a:cubicBezTo>
                <a:cubicBezTo>
                  <a:pt x="446752" y="69830"/>
                  <a:pt x="457200" y="105192"/>
                  <a:pt x="457200" y="142964"/>
                </a:cubicBezTo>
                <a:cubicBezTo>
                  <a:pt x="457200" y="180737"/>
                  <a:pt x="446752" y="216098"/>
                  <a:pt x="428536" y="246191"/>
                </a:cubicBezTo>
                <a:cubicBezTo>
                  <a:pt x="422374" y="256282"/>
                  <a:pt x="425678" y="269498"/>
                  <a:pt x="435769" y="275659"/>
                </a:cubicBezTo>
                <a:cubicBezTo>
                  <a:pt x="445859" y="281821"/>
                  <a:pt x="459075" y="278517"/>
                  <a:pt x="465237" y="268426"/>
                </a:cubicBezTo>
                <a:cubicBezTo>
                  <a:pt x="487382" y="231815"/>
                  <a:pt x="500063" y="188863"/>
                  <a:pt x="500063" y="143054"/>
                </a:cubicBezTo>
                <a:cubicBezTo>
                  <a:pt x="500063" y="97244"/>
                  <a:pt x="487382" y="54114"/>
                  <a:pt x="465237" y="17502"/>
                </a:cubicBezTo>
                <a:cubicBezTo>
                  <a:pt x="459075" y="7412"/>
                  <a:pt x="445949" y="4108"/>
                  <a:pt x="435769" y="10269"/>
                </a:cubicBezTo>
                <a:close/>
                <a:moveTo>
                  <a:pt x="285750" y="192345"/>
                </a:moveTo>
                <a:cubicBezTo>
                  <a:pt x="302806" y="182434"/>
                  <a:pt x="314325" y="164038"/>
                  <a:pt x="314325" y="142875"/>
                </a:cubicBezTo>
                <a:cubicBezTo>
                  <a:pt x="314325" y="111353"/>
                  <a:pt x="288697" y="85725"/>
                  <a:pt x="257175" y="85725"/>
                </a:cubicBezTo>
                <a:cubicBezTo>
                  <a:pt x="225653" y="85725"/>
                  <a:pt x="200025" y="111353"/>
                  <a:pt x="200025" y="142875"/>
                </a:cubicBezTo>
                <a:cubicBezTo>
                  <a:pt x="200025" y="164038"/>
                  <a:pt x="211544" y="182523"/>
                  <a:pt x="228600" y="192345"/>
                </a:cubicBezTo>
                <a:lnTo>
                  <a:pt x="228600" y="428625"/>
                </a:lnTo>
                <a:cubicBezTo>
                  <a:pt x="228600" y="444431"/>
                  <a:pt x="241369" y="457200"/>
                  <a:pt x="257175" y="457200"/>
                </a:cubicBezTo>
                <a:cubicBezTo>
                  <a:pt x="272981" y="457200"/>
                  <a:pt x="285750" y="444431"/>
                  <a:pt x="285750" y="428625"/>
                </a:cubicBezTo>
                <a:lnTo>
                  <a:pt x="285750" y="192345"/>
                </a:lnTo>
                <a:close/>
                <a:moveTo>
                  <a:pt x="160913" y="81260"/>
                </a:moveTo>
                <a:cubicBezTo>
                  <a:pt x="167342" y="71259"/>
                  <a:pt x="164396" y="58043"/>
                  <a:pt x="154484" y="51614"/>
                </a:cubicBezTo>
                <a:cubicBezTo>
                  <a:pt x="144572" y="45184"/>
                  <a:pt x="131266" y="48131"/>
                  <a:pt x="124837" y="58043"/>
                </a:cubicBezTo>
                <a:cubicBezTo>
                  <a:pt x="109121" y="82510"/>
                  <a:pt x="100013" y="111621"/>
                  <a:pt x="100013" y="142875"/>
                </a:cubicBezTo>
                <a:cubicBezTo>
                  <a:pt x="100013" y="174129"/>
                  <a:pt x="109121" y="203240"/>
                  <a:pt x="124837" y="227707"/>
                </a:cubicBezTo>
                <a:cubicBezTo>
                  <a:pt x="131266" y="237708"/>
                  <a:pt x="144482" y="240566"/>
                  <a:pt x="154484" y="234136"/>
                </a:cubicBezTo>
                <a:cubicBezTo>
                  <a:pt x="164485" y="227707"/>
                  <a:pt x="167342" y="214491"/>
                  <a:pt x="160913" y="204490"/>
                </a:cubicBezTo>
                <a:cubicBezTo>
                  <a:pt x="149483" y="186720"/>
                  <a:pt x="142875" y="165556"/>
                  <a:pt x="142875" y="142875"/>
                </a:cubicBezTo>
                <a:cubicBezTo>
                  <a:pt x="142875" y="120194"/>
                  <a:pt x="149483" y="99030"/>
                  <a:pt x="160913" y="81260"/>
                </a:cubicBezTo>
                <a:close/>
                <a:moveTo>
                  <a:pt x="389513" y="58043"/>
                </a:moveTo>
                <a:cubicBezTo>
                  <a:pt x="383084" y="48042"/>
                  <a:pt x="369868" y="45184"/>
                  <a:pt x="359866" y="51614"/>
                </a:cubicBezTo>
                <a:cubicBezTo>
                  <a:pt x="349865" y="58043"/>
                  <a:pt x="347008" y="71259"/>
                  <a:pt x="353437" y="81260"/>
                </a:cubicBezTo>
                <a:cubicBezTo>
                  <a:pt x="364867" y="99030"/>
                  <a:pt x="371475" y="120194"/>
                  <a:pt x="371475" y="142875"/>
                </a:cubicBezTo>
                <a:cubicBezTo>
                  <a:pt x="371475" y="165556"/>
                  <a:pt x="364867" y="186720"/>
                  <a:pt x="353437" y="204490"/>
                </a:cubicBezTo>
                <a:cubicBezTo>
                  <a:pt x="347008" y="214491"/>
                  <a:pt x="349954" y="227707"/>
                  <a:pt x="359866" y="234136"/>
                </a:cubicBezTo>
                <a:cubicBezTo>
                  <a:pt x="369778" y="240566"/>
                  <a:pt x="383084" y="237619"/>
                  <a:pt x="389513" y="227707"/>
                </a:cubicBezTo>
                <a:cubicBezTo>
                  <a:pt x="405229" y="203240"/>
                  <a:pt x="414338" y="174129"/>
                  <a:pt x="414338" y="142875"/>
                </a:cubicBezTo>
                <a:cubicBezTo>
                  <a:pt x="414338" y="111621"/>
                  <a:pt x="405229" y="82510"/>
                  <a:pt x="389513" y="58043"/>
                </a:cubicBezTo>
                <a:close/>
              </a:path>
            </a:pathLst>
          </a:custGeom>
          <a:solidFill>
            <a:srgbClr val="4A90E2"/>
          </a:solidFill>
        </p:spPr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5-17:31:01-d2tarldnfo2stf9djk00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5-17:31:00-d2tarl5nfo2stf9djjv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68880"/>
            <a:ext cx="5182870" cy="1835150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9-05-17:31:00-d2tarl5nfo2stf9djju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0829" y="3260408"/>
            <a:ext cx="1701800" cy="1701800"/>
          </a:xfrm>
          <a:prstGeom prst="rect">
            <a:avLst/>
          </a:prstGeom>
        </p:spPr>
      </p:pic>
      <p:pic>
        <p:nvPicPr>
          <p:cNvPr id="5" name="Image 3" descr="https://kimi-img.moonshot.cn/pub/slides/slides_tmpl/image/25-09-05-17:31:00-d2tarl5nfo2stf9djjv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1110" y="2028825"/>
            <a:ext cx="2790825" cy="2800350"/>
          </a:xfrm>
          <a:prstGeom prst="rect">
            <a:avLst/>
          </a:prstGeom>
        </p:spPr>
      </p:pic>
      <p:pic>
        <p:nvPicPr>
          <p:cNvPr id="6" name="Image 4" descr="https://kimi-img.moonshot.cn/pub/slides/slides_tmpl/image/25-09-05-17:30:59-d2tarktnfo2stf9djjsg.png"/>
          <p:cNvPicPr>
            <a:picLocks noChangeAspect="1"/>
          </p:cNvPicPr>
          <p:nvPr/>
        </p:nvPicPr>
        <p:blipFill>
          <a:blip r:embed="rId5">
            <a:alphaModFix amt="40000"/>
          </a:blip>
          <a:stretch>
            <a:fillRect/>
          </a:stretch>
        </p:blipFill>
        <p:spPr>
          <a:xfrm rot="16200000">
            <a:off x="10665460" y="-8255"/>
            <a:ext cx="262890" cy="1170305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7875270" y="2729230"/>
            <a:ext cx="2262505" cy="139890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8500" dirty="0">
                <a:solidFill>
                  <a:srgbClr val="F2F7FA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01</a:t>
            </a:r>
            <a:endParaRPr lang="en-US" sz="1600" dirty="0"/>
          </a:p>
        </p:txBody>
      </p:sp>
      <p:sp>
        <p:nvSpPr>
          <p:cNvPr id="8" name="Text 1"/>
          <p:cNvSpPr/>
          <p:nvPr/>
        </p:nvSpPr>
        <p:spPr>
          <a:xfrm>
            <a:off x="575945" y="2480945"/>
            <a:ext cx="6607175" cy="1722120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algn="l">
              <a:lnSpc>
                <a:spcPct val="150000"/>
              </a:lnSpc>
              <a:buClrTx/>
              <a:buSzTx/>
              <a:buFontTx/>
            </a:pPr>
            <a:r>
              <a:rPr lang="en-US" sz="34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MiSans" panose="00000500000000000000" pitchFamily="34" charset="-122"/>
                <a:cs typeface="Arial" panose="020B0604020202020204" pitchFamily="34" charset="0"/>
              </a:rPr>
              <a:t>Project Overview </a:t>
            </a:r>
            <a:endParaRPr lang="en-US" sz="3400" b="1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MiSans" panose="00000500000000000000" pitchFamily="34" charset="-122"/>
              <a:cs typeface="Arial" panose="020B0604020202020204" pitchFamily="34" charset="0"/>
            </a:endParaRPr>
          </a:p>
          <a:p>
            <a:pPr algn="l">
              <a:lnSpc>
                <a:spcPct val="150000"/>
              </a:lnSpc>
              <a:buClrTx/>
              <a:buSzTx/>
              <a:buFontTx/>
            </a:pPr>
            <a:r>
              <a:rPr lang="en-US" sz="34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MiSans" panose="00000500000000000000" pitchFamily="34" charset="-122"/>
                <a:cs typeface="Arial" panose="020B0604020202020204" pitchFamily="34" charset="0"/>
              </a:rPr>
              <a:t>and Objectives</a:t>
            </a:r>
            <a:endParaRPr lang="en-US" sz="3400" b="1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MiSans" panose="00000500000000000000" pitchFamily="34" charset="-122"/>
              <a:cs typeface="Arial" panose="020B0604020202020204" pitchFamily="34" charset="0"/>
            </a:endParaRPr>
          </a:p>
        </p:txBody>
      </p:sp>
      <p:sp>
        <p:nvSpPr>
          <p:cNvPr id="9" name="Shape 2"/>
          <p:cNvSpPr/>
          <p:nvPr/>
        </p:nvSpPr>
        <p:spPr>
          <a:xfrm>
            <a:off x="9318547" y="6332566"/>
            <a:ext cx="2063750" cy="0"/>
          </a:xfrm>
          <a:prstGeom prst="straightConnector1">
            <a:avLst/>
          </a:prstGeom>
          <a:noFill/>
          <a:ln w="9525">
            <a:solidFill>
              <a:srgbClr val="000000">
                <a:alpha val="21961"/>
              </a:srgbClr>
            </a:solidFill>
            <a:prstDash val="solid"/>
            <a:headEnd type="none"/>
            <a:tailEnd type="none"/>
          </a:ln>
        </p:spPr>
      </p:sp>
      <p:sp>
        <p:nvSpPr>
          <p:cNvPr id="10" name="Shape 3"/>
          <p:cNvSpPr/>
          <p:nvPr/>
        </p:nvSpPr>
        <p:spPr>
          <a:xfrm>
            <a:off x="576149" y="498250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</p:sp>
      <p:sp>
        <p:nvSpPr>
          <p:cNvPr id="11" name="Text 4"/>
          <p:cNvSpPr/>
          <p:nvPr/>
        </p:nvSpPr>
        <p:spPr>
          <a:xfrm>
            <a:off x="576149" y="498250"/>
            <a:ext cx="209306" cy="42231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Shape 5"/>
          <p:cNvSpPr/>
          <p:nvPr/>
        </p:nvSpPr>
        <p:spPr>
          <a:xfrm>
            <a:off x="576149" y="595224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</p:sp>
      <p:sp>
        <p:nvSpPr>
          <p:cNvPr id="13" name="Text 6"/>
          <p:cNvSpPr/>
          <p:nvPr/>
        </p:nvSpPr>
        <p:spPr>
          <a:xfrm>
            <a:off x="576149" y="595224"/>
            <a:ext cx="209306" cy="42231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Shape 7"/>
          <p:cNvSpPr/>
          <p:nvPr/>
        </p:nvSpPr>
        <p:spPr>
          <a:xfrm>
            <a:off x="576149" y="692198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</p:sp>
      <p:sp>
        <p:nvSpPr>
          <p:cNvPr id="15" name="Text 8"/>
          <p:cNvSpPr/>
          <p:nvPr/>
        </p:nvSpPr>
        <p:spPr>
          <a:xfrm>
            <a:off x="576149" y="692198"/>
            <a:ext cx="209306" cy="42231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6" name="Shape 9"/>
          <p:cNvSpPr/>
          <p:nvPr/>
        </p:nvSpPr>
        <p:spPr>
          <a:xfrm>
            <a:off x="531399" y="6143377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</p:sp>
      <p:sp>
        <p:nvSpPr>
          <p:cNvPr id="17" name="Text 10"/>
          <p:cNvSpPr/>
          <p:nvPr/>
        </p:nvSpPr>
        <p:spPr>
          <a:xfrm>
            <a:off x="531399" y="6143377"/>
            <a:ext cx="209306" cy="42231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8" name="Shape 11"/>
          <p:cNvSpPr/>
          <p:nvPr/>
        </p:nvSpPr>
        <p:spPr>
          <a:xfrm>
            <a:off x="531399" y="6240351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</p:sp>
      <p:sp>
        <p:nvSpPr>
          <p:cNvPr id="19" name="Text 12"/>
          <p:cNvSpPr/>
          <p:nvPr/>
        </p:nvSpPr>
        <p:spPr>
          <a:xfrm>
            <a:off x="531399" y="6240351"/>
            <a:ext cx="209306" cy="42231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0" name="Shape 13"/>
          <p:cNvSpPr/>
          <p:nvPr/>
        </p:nvSpPr>
        <p:spPr>
          <a:xfrm>
            <a:off x="531399" y="6337325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</p:sp>
      <p:sp>
        <p:nvSpPr>
          <p:cNvPr id="21" name="Text 14"/>
          <p:cNvSpPr/>
          <p:nvPr/>
        </p:nvSpPr>
        <p:spPr>
          <a:xfrm>
            <a:off x="531399" y="6337325"/>
            <a:ext cx="209306" cy="42231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5-17:31:01-d2tarldnfo2stf9djk00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0" y="617220"/>
            <a:ext cx="11874500" cy="457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3000" b="1" dirty="0">
                <a:solidFill>
                  <a:srgbClr val="4A90E2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Core Module — </a:t>
            </a:r>
            <a:r>
              <a:rPr lang="en-US" altLang="zh-CN" sz="3000" b="1" dirty="0">
                <a:solidFill>
                  <a:srgbClr val="4A90E2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TaskAssigner</a:t>
            </a:r>
            <a:endParaRPr lang="en-US" altLang="zh-CN" sz="3000" b="1" dirty="0">
              <a:solidFill>
                <a:srgbClr val="4A90E2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4145" y="4235450"/>
            <a:ext cx="6527800" cy="1452245"/>
          </a:xfrm>
          <a:prstGeom prst="rect">
            <a:avLst/>
          </a:prstGeom>
        </p:spPr>
      </p:pic>
      <p:graphicFrame>
        <p:nvGraphicFramePr>
          <p:cNvPr id="17" name="表格 16"/>
          <p:cNvGraphicFramePr/>
          <p:nvPr>
            <p:custDataLst>
              <p:tags r:id="rId3"/>
            </p:custDataLst>
          </p:nvPr>
        </p:nvGraphicFramePr>
        <p:xfrm>
          <a:off x="1699260" y="1153795"/>
          <a:ext cx="8793480" cy="2212975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4396740"/>
                <a:gridCol w="4396740"/>
              </a:tblGrid>
              <a:tr h="38163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Algorithm Type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Logic</a:t>
                      </a:r>
                      <a:endParaRPr lang="zh-CN" altLang="en-US"/>
                    </a:p>
                  </a:txBody>
                  <a:tcPr/>
                </a:tc>
              </a:tr>
              <a:tr h="91567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FCFS (First Come, First Served)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The first available robot takes on tasks</a:t>
                      </a:r>
                      <a:endParaRPr lang="zh-CN" altLang="en-US"/>
                    </a:p>
                  </a:txBody>
                  <a:tcPr/>
                </a:tc>
              </a:tr>
              <a:tr h="91567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Optimization algorithm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Load+</a:t>
                      </a:r>
                      <a:r>
                        <a:rPr lang="en-US" altLang="zh-CN"/>
                        <a:t>distance is optimal</a:t>
                      </a:r>
                      <a:endParaRPr lang="en-US" altLang="zh-CN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2065020" y="4130675"/>
            <a:ext cx="268160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 dirty="0">
                <a:solidFill>
                  <a:srgbClr val="4A90E2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Core formula</a:t>
            </a:r>
            <a:endParaRPr lang="en-US" altLang="zh-CN" sz="2800" b="1" dirty="0">
              <a:solidFill>
                <a:srgbClr val="4A90E2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53720" y="5318760"/>
            <a:ext cx="450596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score = 0.6</a:t>
            </a:r>
            <a:r>
              <a:rPr lang="en-US" altLang="en-US" sz="2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×</a:t>
            </a:r>
            <a:r>
              <a:rPr lang="en-US" altLang="zh-CN" sz="2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load + 0.4</a:t>
            </a:r>
            <a:r>
              <a:rPr lang="en-US" altLang="en-US" sz="2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×</a:t>
            </a:r>
            <a:r>
              <a:rPr lang="en-US" altLang="zh-CN" sz="2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distance</a:t>
            </a:r>
            <a:endParaRPr lang="en-US" altLang="zh-CN" sz="20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Shape 9"/>
          <p:cNvSpPr/>
          <p:nvPr/>
        </p:nvSpPr>
        <p:spPr>
          <a:xfrm>
            <a:off x="482044" y="3711575"/>
            <a:ext cx="1219200" cy="1219200"/>
          </a:xfrm>
          <a:custGeom>
            <a:avLst/>
            <a:gdLst/>
            <a:ahLst/>
            <a:cxnLst/>
            <a:rect l="l" t="t" r="r" b="b"/>
            <a:pathLst>
              <a:path w="1219200" h="1219200">
                <a:moveTo>
                  <a:pt x="609600" y="0"/>
                </a:moveTo>
                <a:lnTo>
                  <a:pt x="609600" y="0"/>
                </a:lnTo>
                <a:cubicBezTo>
                  <a:pt x="946047" y="0"/>
                  <a:pt x="1219200" y="273153"/>
                  <a:pt x="1219200" y="609600"/>
                </a:cubicBezTo>
                <a:lnTo>
                  <a:pt x="1219200" y="609600"/>
                </a:lnTo>
                <a:cubicBezTo>
                  <a:pt x="1219200" y="946047"/>
                  <a:pt x="946047" y="1219200"/>
                  <a:pt x="609600" y="1219200"/>
                </a:cubicBezTo>
                <a:lnTo>
                  <a:pt x="609600" y="1219200"/>
                </a:lnTo>
                <a:cubicBezTo>
                  <a:pt x="273153" y="1219200"/>
                  <a:pt x="0" y="946047"/>
                  <a:pt x="0" y="609600"/>
                </a:cubicBezTo>
                <a:lnTo>
                  <a:pt x="0" y="609600"/>
                </a:lnTo>
                <a:cubicBezTo>
                  <a:pt x="0" y="273153"/>
                  <a:pt x="273153" y="0"/>
                  <a:pt x="609600" y="0"/>
                </a:cubicBezTo>
                <a:close/>
              </a:path>
            </a:pathLst>
          </a:custGeom>
          <a:solidFill>
            <a:srgbClr val="ADD8E6"/>
          </a:solidFill>
          <a:effectLst>
            <a:outerShdw blurRad="190500" dist="1270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13" name="Shape 10"/>
          <p:cNvSpPr/>
          <p:nvPr/>
        </p:nvSpPr>
        <p:spPr>
          <a:xfrm>
            <a:off x="904319" y="4130675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47625" y="23812"/>
                </a:moveTo>
                <a:cubicBezTo>
                  <a:pt x="21357" y="23812"/>
                  <a:pt x="0" y="45169"/>
                  <a:pt x="0" y="71438"/>
                </a:cubicBezTo>
                <a:lnTo>
                  <a:pt x="0" y="261938"/>
                </a:lnTo>
                <a:cubicBezTo>
                  <a:pt x="0" y="288206"/>
                  <a:pt x="21357" y="309563"/>
                  <a:pt x="47625" y="309563"/>
                </a:cubicBezTo>
                <a:lnTo>
                  <a:pt x="154781" y="309563"/>
                </a:lnTo>
                <a:lnTo>
                  <a:pt x="142875" y="345281"/>
                </a:lnTo>
                <a:lnTo>
                  <a:pt x="89297" y="345281"/>
                </a:lnTo>
                <a:cubicBezTo>
                  <a:pt x="79400" y="345281"/>
                  <a:pt x="71438" y="353244"/>
                  <a:pt x="71438" y="363141"/>
                </a:cubicBezTo>
                <a:cubicBezTo>
                  <a:pt x="71438" y="373038"/>
                  <a:pt x="79400" y="381000"/>
                  <a:pt x="89297" y="381000"/>
                </a:cubicBezTo>
                <a:lnTo>
                  <a:pt x="291703" y="381000"/>
                </a:lnTo>
                <a:cubicBezTo>
                  <a:pt x="301600" y="381000"/>
                  <a:pt x="309563" y="373038"/>
                  <a:pt x="309563" y="363141"/>
                </a:cubicBezTo>
                <a:cubicBezTo>
                  <a:pt x="309563" y="353244"/>
                  <a:pt x="301600" y="345281"/>
                  <a:pt x="291703" y="345281"/>
                </a:cubicBezTo>
                <a:lnTo>
                  <a:pt x="238125" y="345281"/>
                </a:lnTo>
                <a:lnTo>
                  <a:pt x="226219" y="309563"/>
                </a:lnTo>
                <a:lnTo>
                  <a:pt x="333375" y="309563"/>
                </a:lnTo>
                <a:cubicBezTo>
                  <a:pt x="359643" y="309563"/>
                  <a:pt x="381000" y="288206"/>
                  <a:pt x="381000" y="261938"/>
                </a:cubicBezTo>
                <a:lnTo>
                  <a:pt x="381000" y="71438"/>
                </a:lnTo>
                <a:cubicBezTo>
                  <a:pt x="381000" y="45169"/>
                  <a:pt x="359643" y="23812"/>
                  <a:pt x="333375" y="23812"/>
                </a:cubicBezTo>
                <a:lnTo>
                  <a:pt x="47625" y="23812"/>
                </a:lnTo>
                <a:close/>
                <a:moveTo>
                  <a:pt x="71438" y="71438"/>
                </a:moveTo>
                <a:lnTo>
                  <a:pt x="309563" y="71438"/>
                </a:lnTo>
                <a:cubicBezTo>
                  <a:pt x="322734" y="71438"/>
                  <a:pt x="333375" y="82079"/>
                  <a:pt x="333375" y="95250"/>
                </a:cubicBezTo>
                <a:lnTo>
                  <a:pt x="333375" y="214313"/>
                </a:lnTo>
                <a:cubicBezTo>
                  <a:pt x="333375" y="227484"/>
                  <a:pt x="322734" y="238125"/>
                  <a:pt x="309563" y="238125"/>
                </a:cubicBezTo>
                <a:lnTo>
                  <a:pt x="71438" y="238125"/>
                </a:lnTo>
                <a:cubicBezTo>
                  <a:pt x="58266" y="238125"/>
                  <a:pt x="47625" y="227484"/>
                  <a:pt x="47625" y="214313"/>
                </a:cubicBezTo>
                <a:lnTo>
                  <a:pt x="47625" y="95250"/>
                </a:lnTo>
                <a:cubicBezTo>
                  <a:pt x="47625" y="82079"/>
                  <a:pt x="58266" y="71438"/>
                  <a:pt x="71438" y="71438"/>
                </a:cubicBezTo>
                <a:close/>
              </a:path>
            </a:pathLst>
          </a:custGeom>
          <a:solidFill>
            <a:srgbClr val="FFFFFF"/>
          </a:solidFill>
        </p:spPr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5-17:31:01-d2tarldnfo2stf9djk00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0" y="617220"/>
            <a:ext cx="11874500" cy="457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3000" b="1" dirty="0">
                <a:solidFill>
                  <a:srgbClr val="4A90E2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Core Module — </a:t>
            </a:r>
            <a:r>
              <a:rPr lang="en-US" altLang="zh-CN" sz="3000" b="1" dirty="0">
                <a:solidFill>
                  <a:srgbClr val="4A90E2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CollaborationManager</a:t>
            </a:r>
            <a:endParaRPr lang="en-US" altLang="zh-CN" sz="3000" b="1" dirty="0">
              <a:solidFill>
                <a:srgbClr val="4A90E2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5255" y="1808480"/>
            <a:ext cx="9191625" cy="2152650"/>
          </a:xfrm>
          <a:prstGeom prst="rect">
            <a:avLst/>
          </a:prstGeom>
        </p:spPr>
      </p:pic>
      <p:sp>
        <p:nvSpPr>
          <p:cNvPr id="12" name="Shape 2"/>
          <p:cNvSpPr/>
          <p:nvPr>
            <p:custDataLst>
              <p:tags r:id="rId3"/>
            </p:custDataLst>
          </p:nvPr>
        </p:nvSpPr>
        <p:spPr>
          <a:xfrm>
            <a:off x="2348230" y="5104130"/>
            <a:ext cx="2487295" cy="1109345"/>
          </a:xfrm>
          <a:custGeom>
            <a:avLst/>
            <a:gdLst/>
            <a:ahLst/>
            <a:cxnLst/>
            <a:rect l="l" t="t" r="r" b="b"/>
            <a:pathLst>
              <a:path w="3619500" h="1930400">
                <a:moveTo>
                  <a:pt x="101597" y="0"/>
                </a:moveTo>
                <a:lnTo>
                  <a:pt x="3517903" y="0"/>
                </a:lnTo>
                <a:cubicBezTo>
                  <a:pt x="3574013" y="0"/>
                  <a:pt x="3619500" y="45487"/>
                  <a:pt x="3619500" y="101597"/>
                </a:cubicBezTo>
                <a:lnTo>
                  <a:pt x="3619500" y="1828803"/>
                </a:lnTo>
                <a:cubicBezTo>
                  <a:pt x="3619500" y="1884913"/>
                  <a:pt x="3574013" y="1930400"/>
                  <a:pt x="3517903" y="1930400"/>
                </a:cubicBezTo>
                <a:lnTo>
                  <a:pt x="101597" y="1930400"/>
                </a:lnTo>
                <a:cubicBezTo>
                  <a:pt x="45487" y="1930400"/>
                  <a:pt x="0" y="1884913"/>
                  <a:pt x="0" y="1828803"/>
                </a:cubicBezTo>
                <a:lnTo>
                  <a:pt x="0" y="101597"/>
                </a:lnTo>
                <a:cubicBezTo>
                  <a:pt x="0" y="45487"/>
                  <a:pt x="45487" y="0"/>
                  <a:pt x="101597" y="0"/>
                </a:cubicBezTo>
                <a:close/>
              </a:path>
            </a:pathLst>
          </a:custGeom>
          <a:solidFill>
            <a:srgbClr val="ADD8E6">
              <a:alpha val="30196"/>
            </a:srgbClr>
          </a:solidFill>
        </p:spPr>
      </p:sp>
      <p:sp>
        <p:nvSpPr>
          <p:cNvPr id="13" name="Shape 2"/>
          <p:cNvSpPr/>
          <p:nvPr>
            <p:custDataLst>
              <p:tags r:id="rId4"/>
            </p:custDataLst>
          </p:nvPr>
        </p:nvSpPr>
        <p:spPr>
          <a:xfrm>
            <a:off x="7175500" y="5104130"/>
            <a:ext cx="2487295" cy="1109345"/>
          </a:xfrm>
          <a:custGeom>
            <a:avLst/>
            <a:gdLst/>
            <a:ahLst/>
            <a:cxnLst/>
            <a:rect l="l" t="t" r="r" b="b"/>
            <a:pathLst>
              <a:path w="3619500" h="1930400">
                <a:moveTo>
                  <a:pt x="101597" y="0"/>
                </a:moveTo>
                <a:lnTo>
                  <a:pt x="3517903" y="0"/>
                </a:lnTo>
                <a:cubicBezTo>
                  <a:pt x="3574013" y="0"/>
                  <a:pt x="3619500" y="45487"/>
                  <a:pt x="3619500" y="101597"/>
                </a:cubicBezTo>
                <a:lnTo>
                  <a:pt x="3619500" y="1828803"/>
                </a:lnTo>
                <a:cubicBezTo>
                  <a:pt x="3619500" y="1884913"/>
                  <a:pt x="3574013" y="1930400"/>
                  <a:pt x="3517903" y="1930400"/>
                </a:cubicBezTo>
                <a:lnTo>
                  <a:pt x="101597" y="1930400"/>
                </a:lnTo>
                <a:cubicBezTo>
                  <a:pt x="45487" y="1930400"/>
                  <a:pt x="0" y="1884913"/>
                  <a:pt x="0" y="1828803"/>
                </a:cubicBezTo>
                <a:lnTo>
                  <a:pt x="0" y="101597"/>
                </a:lnTo>
                <a:cubicBezTo>
                  <a:pt x="0" y="45487"/>
                  <a:pt x="45487" y="0"/>
                  <a:pt x="101597" y="0"/>
                </a:cubicBezTo>
                <a:close/>
              </a:path>
            </a:pathLst>
          </a:custGeom>
          <a:solidFill>
            <a:srgbClr val="ADD8E6">
              <a:alpha val="30196"/>
            </a:srgbClr>
          </a:solidFill>
        </p:spPr>
      </p:sp>
      <p:sp>
        <p:nvSpPr>
          <p:cNvPr id="10" name="文本框 9"/>
          <p:cNvSpPr txBox="1"/>
          <p:nvPr>
            <p:custDataLst>
              <p:tags r:id="rId5"/>
            </p:custDataLst>
          </p:nvPr>
        </p:nvSpPr>
        <p:spPr>
          <a:xfrm>
            <a:off x="2543175" y="5459095"/>
            <a:ext cx="2096770" cy="398780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/>
            <a:r>
              <a:rPr lang="en-US" altLang="zh-CN" sz="2000" b="1" i="0" dirty="0">
                <a:solidFill>
                  <a:srgbClr val="4A90E2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failure handling</a:t>
            </a:r>
            <a:endParaRPr lang="en-US" altLang="zh-CN" sz="2000" b="1" i="0" dirty="0">
              <a:solidFill>
                <a:srgbClr val="4A90E2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</a:endParaRPr>
          </a:p>
        </p:txBody>
      </p:sp>
      <p:sp>
        <p:nvSpPr>
          <p:cNvPr id="11" name="文本框 10"/>
          <p:cNvSpPr txBox="1"/>
          <p:nvPr>
            <p:custDataLst>
              <p:tags r:id="rId6"/>
            </p:custDataLst>
          </p:nvPr>
        </p:nvSpPr>
        <p:spPr>
          <a:xfrm>
            <a:off x="7549515" y="5459095"/>
            <a:ext cx="1739900" cy="398780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/>
            <a:r>
              <a:rPr lang="en-US" altLang="zh-CN" sz="2000" b="1" i="0" dirty="0">
                <a:solidFill>
                  <a:srgbClr val="4A90E2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dynamic loop</a:t>
            </a:r>
            <a:endParaRPr lang="en-US" altLang="zh-CN" sz="2000" b="1" i="0" dirty="0">
              <a:solidFill>
                <a:srgbClr val="4A90E2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976630" y="4271010"/>
            <a:ext cx="10133965" cy="368300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/>
            <a:r>
              <a:rPr lang="en-US" altLang="zh-CN" b="1" i="0">
                <a:solidFill>
                  <a:srgbClr val="3C51B4"/>
                </a:solidFill>
                <a:latin typeface="Arial" panose="020B0604020202020204"/>
                <a:ea typeface="Arial" panose="020B0604020202020204"/>
              </a:rPr>
              <a:t>Generate tasks → optimization algorithm → Reallocate failed tasks → Output system status</a:t>
            </a:r>
            <a:endParaRPr lang="en-US" altLang="zh-CN" b="1" i="0">
              <a:solidFill>
                <a:srgbClr val="3C51B4"/>
              </a:solidFill>
              <a:latin typeface="Arial" panose="020B0604020202020204"/>
              <a:ea typeface="Arial" panose="020B060402020202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5-17:31:01-d2tarldnfo2stf9djk00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0" y="617220"/>
            <a:ext cx="11874500" cy="457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3000" b="1" dirty="0">
                <a:solidFill>
                  <a:srgbClr val="4A90E2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Core Module — </a:t>
            </a:r>
            <a:r>
              <a:rPr lang="en-US" altLang="zh-CN" sz="3000" b="1" dirty="0">
                <a:solidFill>
                  <a:srgbClr val="4A90E2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Cross-module collaboration</a:t>
            </a:r>
            <a:endParaRPr lang="en-US" altLang="zh-CN" sz="3000" b="1" dirty="0">
              <a:solidFill>
                <a:srgbClr val="4A90E2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1615" y="1920240"/>
            <a:ext cx="9209405" cy="1571625"/>
          </a:xfrm>
          <a:prstGeom prst="rect">
            <a:avLst/>
          </a:prstGeom>
        </p:spPr>
      </p:pic>
      <p:sp>
        <p:nvSpPr>
          <p:cNvPr id="10" name="Shape 1"/>
          <p:cNvSpPr/>
          <p:nvPr>
            <p:custDataLst>
              <p:tags r:id="rId3"/>
            </p:custDataLst>
          </p:nvPr>
        </p:nvSpPr>
        <p:spPr>
          <a:xfrm>
            <a:off x="1532612" y="4450715"/>
            <a:ext cx="762000" cy="609600"/>
          </a:xfrm>
          <a:custGeom>
            <a:avLst/>
            <a:gdLst/>
            <a:ahLst/>
            <a:cxnLst/>
            <a:rect l="l" t="t" r="r" b="b"/>
            <a:pathLst>
              <a:path w="762000" h="609600">
                <a:moveTo>
                  <a:pt x="419100" y="0"/>
                </a:moveTo>
                <a:cubicBezTo>
                  <a:pt x="419100" y="-21074"/>
                  <a:pt x="402074" y="-38100"/>
                  <a:pt x="381000" y="-38100"/>
                </a:cubicBezTo>
                <a:cubicBezTo>
                  <a:pt x="359926" y="-38100"/>
                  <a:pt x="342900" y="-21074"/>
                  <a:pt x="342900" y="0"/>
                </a:cubicBezTo>
                <a:lnTo>
                  <a:pt x="342900" y="76200"/>
                </a:lnTo>
                <a:lnTo>
                  <a:pt x="228600" y="76200"/>
                </a:lnTo>
                <a:cubicBezTo>
                  <a:pt x="165497" y="76200"/>
                  <a:pt x="114300" y="127397"/>
                  <a:pt x="114300" y="190500"/>
                </a:cubicBezTo>
                <a:lnTo>
                  <a:pt x="114300" y="457200"/>
                </a:lnTo>
                <a:cubicBezTo>
                  <a:pt x="114300" y="520303"/>
                  <a:pt x="165497" y="571500"/>
                  <a:pt x="228600" y="571500"/>
                </a:cubicBezTo>
                <a:lnTo>
                  <a:pt x="533400" y="571500"/>
                </a:lnTo>
                <a:cubicBezTo>
                  <a:pt x="596503" y="571500"/>
                  <a:pt x="647700" y="520303"/>
                  <a:pt x="647700" y="457200"/>
                </a:cubicBezTo>
                <a:lnTo>
                  <a:pt x="647700" y="190500"/>
                </a:lnTo>
                <a:cubicBezTo>
                  <a:pt x="647700" y="127397"/>
                  <a:pt x="596503" y="76200"/>
                  <a:pt x="533400" y="76200"/>
                </a:cubicBezTo>
                <a:lnTo>
                  <a:pt x="419100" y="76200"/>
                </a:lnTo>
                <a:lnTo>
                  <a:pt x="419100" y="0"/>
                </a:lnTo>
                <a:close/>
                <a:moveTo>
                  <a:pt x="190500" y="438150"/>
                </a:moveTo>
                <a:cubicBezTo>
                  <a:pt x="190500" y="422315"/>
                  <a:pt x="203240" y="409575"/>
                  <a:pt x="219075" y="409575"/>
                </a:cubicBezTo>
                <a:lnTo>
                  <a:pt x="257175" y="409575"/>
                </a:lnTo>
                <a:cubicBezTo>
                  <a:pt x="273010" y="409575"/>
                  <a:pt x="285750" y="422315"/>
                  <a:pt x="285750" y="438150"/>
                </a:cubicBezTo>
                <a:cubicBezTo>
                  <a:pt x="285750" y="453985"/>
                  <a:pt x="273010" y="466725"/>
                  <a:pt x="257175" y="466725"/>
                </a:cubicBezTo>
                <a:lnTo>
                  <a:pt x="219075" y="466725"/>
                </a:lnTo>
                <a:cubicBezTo>
                  <a:pt x="203240" y="466725"/>
                  <a:pt x="190500" y="453985"/>
                  <a:pt x="190500" y="438150"/>
                </a:cubicBezTo>
                <a:close/>
                <a:moveTo>
                  <a:pt x="333375" y="438150"/>
                </a:moveTo>
                <a:cubicBezTo>
                  <a:pt x="333375" y="422315"/>
                  <a:pt x="346115" y="409575"/>
                  <a:pt x="361950" y="409575"/>
                </a:cubicBezTo>
                <a:lnTo>
                  <a:pt x="400050" y="409575"/>
                </a:lnTo>
                <a:cubicBezTo>
                  <a:pt x="415885" y="409575"/>
                  <a:pt x="428625" y="422315"/>
                  <a:pt x="428625" y="438150"/>
                </a:cubicBezTo>
                <a:cubicBezTo>
                  <a:pt x="428625" y="453985"/>
                  <a:pt x="415885" y="466725"/>
                  <a:pt x="400050" y="466725"/>
                </a:cubicBezTo>
                <a:lnTo>
                  <a:pt x="361950" y="466725"/>
                </a:lnTo>
                <a:cubicBezTo>
                  <a:pt x="346115" y="466725"/>
                  <a:pt x="333375" y="453985"/>
                  <a:pt x="333375" y="438150"/>
                </a:cubicBezTo>
                <a:close/>
                <a:moveTo>
                  <a:pt x="476250" y="438150"/>
                </a:moveTo>
                <a:cubicBezTo>
                  <a:pt x="476250" y="422315"/>
                  <a:pt x="488990" y="409575"/>
                  <a:pt x="504825" y="409575"/>
                </a:cubicBezTo>
                <a:lnTo>
                  <a:pt x="542925" y="409575"/>
                </a:lnTo>
                <a:cubicBezTo>
                  <a:pt x="558760" y="409575"/>
                  <a:pt x="571500" y="422315"/>
                  <a:pt x="571500" y="438150"/>
                </a:cubicBezTo>
                <a:cubicBezTo>
                  <a:pt x="571500" y="453985"/>
                  <a:pt x="558760" y="466725"/>
                  <a:pt x="542925" y="466725"/>
                </a:cubicBezTo>
                <a:lnTo>
                  <a:pt x="504825" y="466725"/>
                </a:lnTo>
                <a:cubicBezTo>
                  <a:pt x="488990" y="466725"/>
                  <a:pt x="476250" y="453985"/>
                  <a:pt x="476250" y="438150"/>
                </a:cubicBezTo>
                <a:close/>
                <a:moveTo>
                  <a:pt x="266700" y="209550"/>
                </a:moveTo>
                <a:cubicBezTo>
                  <a:pt x="298242" y="209550"/>
                  <a:pt x="323850" y="235158"/>
                  <a:pt x="323850" y="266700"/>
                </a:cubicBezTo>
                <a:cubicBezTo>
                  <a:pt x="323850" y="298242"/>
                  <a:pt x="298242" y="323850"/>
                  <a:pt x="266700" y="323850"/>
                </a:cubicBezTo>
                <a:cubicBezTo>
                  <a:pt x="235158" y="323850"/>
                  <a:pt x="209550" y="298242"/>
                  <a:pt x="209550" y="266700"/>
                </a:cubicBezTo>
                <a:cubicBezTo>
                  <a:pt x="209550" y="235158"/>
                  <a:pt x="235158" y="209550"/>
                  <a:pt x="266700" y="209550"/>
                </a:cubicBezTo>
                <a:close/>
                <a:moveTo>
                  <a:pt x="438150" y="266700"/>
                </a:moveTo>
                <a:cubicBezTo>
                  <a:pt x="438150" y="235158"/>
                  <a:pt x="463758" y="209550"/>
                  <a:pt x="495300" y="209550"/>
                </a:cubicBezTo>
                <a:cubicBezTo>
                  <a:pt x="526842" y="209550"/>
                  <a:pt x="552450" y="235158"/>
                  <a:pt x="552450" y="266700"/>
                </a:cubicBezTo>
                <a:cubicBezTo>
                  <a:pt x="552450" y="298242"/>
                  <a:pt x="526842" y="323850"/>
                  <a:pt x="495300" y="323850"/>
                </a:cubicBezTo>
                <a:cubicBezTo>
                  <a:pt x="463758" y="323850"/>
                  <a:pt x="438150" y="298242"/>
                  <a:pt x="438150" y="266700"/>
                </a:cubicBezTo>
                <a:close/>
                <a:moveTo>
                  <a:pt x="76200" y="266700"/>
                </a:moveTo>
                <a:cubicBezTo>
                  <a:pt x="76200" y="245626"/>
                  <a:pt x="59174" y="228600"/>
                  <a:pt x="38100" y="228600"/>
                </a:cubicBezTo>
                <a:cubicBezTo>
                  <a:pt x="17026" y="228600"/>
                  <a:pt x="0" y="245626"/>
                  <a:pt x="0" y="266700"/>
                </a:cubicBezTo>
                <a:lnTo>
                  <a:pt x="0" y="381000"/>
                </a:lnTo>
                <a:cubicBezTo>
                  <a:pt x="0" y="402074"/>
                  <a:pt x="17026" y="419100"/>
                  <a:pt x="38100" y="419100"/>
                </a:cubicBezTo>
                <a:cubicBezTo>
                  <a:pt x="59174" y="419100"/>
                  <a:pt x="76200" y="402074"/>
                  <a:pt x="76200" y="381000"/>
                </a:cubicBezTo>
                <a:lnTo>
                  <a:pt x="76200" y="266700"/>
                </a:lnTo>
                <a:close/>
                <a:moveTo>
                  <a:pt x="723900" y="228600"/>
                </a:moveTo>
                <a:cubicBezTo>
                  <a:pt x="702826" y="228600"/>
                  <a:pt x="685800" y="245626"/>
                  <a:pt x="685800" y="266700"/>
                </a:cubicBezTo>
                <a:lnTo>
                  <a:pt x="685800" y="381000"/>
                </a:lnTo>
                <a:cubicBezTo>
                  <a:pt x="685800" y="402074"/>
                  <a:pt x="702826" y="419100"/>
                  <a:pt x="723900" y="419100"/>
                </a:cubicBezTo>
                <a:cubicBezTo>
                  <a:pt x="744974" y="419100"/>
                  <a:pt x="762000" y="402074"/>
                  <a:pt x="762000" y="381000"/>
                </a:cubicBezTo>
                <a:lnTo>
                  <a:pt x="762000" y="266700"/>
                </a:lnTo>
                <a:cubicBezTo>
                  <a:pt x="762000" y="245626"/>
                  <a:pt x="744974" y="228600"/>
                  <a:pt x="723900" y="228600"/>
                </a:cubicBezTo>
                <a:close/>
              </a:path>
            </a:pathLst>
          </a:custGeom>
          <a:solidFill>
            <a:srgbClr val="4A90E2"/>
          </a:solidFill>
        </p:spPr>
      </p:sp>
      <p:sp>
        <p:nvSpPr>
          <p:cNvPr id="11" name="Shape 6"/>
          <p:cNvSpPr/>
          <p:nvPr>
            <p:custDataLst>
              <p:tags r:id="rId4"/>
            </p:custDataLst>
          </p:nvPr>
        </p:nvSpPr>
        <p:spPr>
          <a:xfrm>
            <a:off x="5714901" y="4450680"/>
            <a:ext cx="762000" cy="609600"/>
          </a:xfrm>
          <a:custGeom>
            <a:avLst/>
            <a:gdLst/>
            <a:ahLst/>
            <a:cxnLst/>
            <a:rect l="l" t="t" r="r" b="b"/>
            <a:pathLst>
              <a:path w="762000" h="609600">
                <a:moveTo>
                  <a:pt x="140732" y="74295"/>
                </a:moveTo>
                <a:cubicBezTo>
                  <a:pt x="120848" y="67628"/>
                  <a:pt x="110014" y="45958"/>
                  <a:pt x="116681" y="26075"/>
                </a:cubicBezTo>
                <a:cubicBezTo>
                  <a:pt x="123349" y="6191"/>
                  <a:pt x="144899" y="-4643"/>
                  <a:pt x="164902" y="1905"/>
                </a:cubicBezTo>
                <a:lnTo>
                  <a:pt x="299442" y="46792"/>
                </a:lnTo>
                <a:cubicBezTo>
                  <a:pt x="315992" y="18812"/>
                  <a:pt x="346591" y="0"/>
                  <a:pt x="381476" y="0"/>
                </a:cubicBezTo>
                <a:cubicBezTo>
                  <a:pt x="434102" y="0"/>
                  <a:pt x="476726" y="42624"/>
                  <a:pt x="476726" y="95250"/>
                </a:cubicBezTo>
                <a:cubicBezTo>
                  <a:pt x="476726" y="98822"/>
                  <a:pt x="476488" y="102275"/>
                  <a:pt x="476131" y="105728"/>
                </a:cubicBezTo>
                <a:lnTo>
                  <a:pt x="622102" y="154424"/>
                </a:lnTo>
                <a:cubicBezTo>
                  <a:pt x="642104" y="161092"/>
                  <a:pt x="652820" y="182642"/>
                  <a:pt x="646152" y="202644"/>
                </a:cubicBezTo>
                <a:cubicBezTo>
                  <a:pt x="639485" y="222647"/>
                  <a:pt x="617934" y="233363"/>
                  <a:pt x="597932" y="226695"/>
                </a:cubicBezTo>
                <a:lnTo>
                  <a:pt x="436602" y="172879"/>
                </a:lnTo>
                <a:cubicBezTo>
                  <a:pt x="431244" y="176689"/>
                  <a:pt x="425529" y="179903"/>
                  <a:pt x="419457" y="182642"/>
                </a:cubicBezTo>
                <a:lnTo>
                  <a:pt x="419457" y="571619"/>
                </a:lnTo>
                <a:cubicBezTo>
                  <a:pt x="419457" y="592693"/>
                  <a:pt x="402431" y="609719"/>
                  <a:pt x="381357" y="609719"/>
                </a:cubicBezTo>
                <a:lnTo>
                  <a:pt x="152757" y="609719"/>
                </a:lnTo>
                <a:cubicBezTo>
                  <a:pt x="131683" y="609719"/>
                  <a:pt x="114657" y="592693"/>
                  <a:pt x="114657" y="571619"/>
                </a:cubicBezTo>
                <a:cubicBezTo>
                  <a:pt x="114657" y="550545"/>
                  <a:pt x="131683" y="533519"/>
                  <a:pt x="152757" y="533519"/>
                </a:cubicBezTo>
                <a:lnTo>
                  <a:pt x="343257" y="533519"/>
                </a:lnTo>
                <a:lnTo>
                  <a:pt x="343257" y="182642"/>
                </a:lnTo>
                <a:cubicBezTo>
                  <a:pt x="318254" y="171688"/>
                  <a:pt x="298966" y="150495"/>
                  <a:pt x="290632" y="124301"/>
                </a:cubicBezTo>
                <a:lnTo>
                  <a:pt x="140732" y="74295"/>
                </a:lnTo>
                <a:close/>
                <a:moveTo>
                  <a:pt x="239078" y="342900"/>
                </a:moveTo>
                <a:lnTo>
                  <a:pt x="152757" y="195024"/>
                </a:lnTo>
                <a:lnTo>
                  <a:pt x="66556" y="342900"/>
                </a:lnTo>
                <a:lnTo>
                  <a:pt x="239078" y="342900"/>
                </a:lnTo>
                <a:close/>
                <a:moveTo>
                  <a:pt x="152876" y="457200"/>
                </a:moveTo>
                <a:cubicBezTo>
                  <a:pt x="77986" y="457200"/>
                  <a:pt x="15716" y="416719"/>
                  <a:pt x="2858" y="363260"/>
                </a:cubicBezTo>
                <a:cubicBezTo>
                  <a:pt x="-238" y="350163"/>
                  <a:pt x="4048" y="336709"/>
                  <a:pt x="10835" y="325041"/>
                </a:cubicBezTo>
                <a:lnTo>
                  <a:pt x="124182" y="130731"/>
                </a:lnTo>
                <a:cubicBezTo>
                  <a:pt x="130135" y="120491"/>
                  <a:pt x="141089" y="114300"/>
                  <a:pt x="152876" y="114300"/>
                </a:cubicBezTo>
                <a:cubicBezTo>
                  <a:pt x="164663" y="114300"/>
                  <a:pt x="175617" y="120610"/>
                  <a:pt x="181570" y="130731"/>
                </a:cubicBezTo>
                <a:lnTo>
                  <a:pt x="294918" y="325041"/>
                </a:lnTo>
                <a:cubicBezTo>
                  <a:pt x="301704" y="336709"/>
                  <a:pt x="305991" y="350163"/>
                  <a:pt x="302895" y="363260"/>
                </a:cubicBezTo>
                <a:cubicBezTo>
                  <a:pt x="290036" y="416600"/>
                  <a:pt x="227767" y="457200"/>
                  <a:pt x="152876" y="457200"/>
                </a:cubicBezTo>
                <a:close/>
                <a:moveTo>
                  <a:pt x="608648" y="347424"/>
                </a:moveTo>
                <a:lnTo>
                  <a:pt x="522446" y="495300"/>
                </a:lnTo>
                <a:lnTo>
                  <a:pt x="694968" y="495300"/>
                </a:lnTo>
                <a:lnTo>
                  <a:pt x="608767" y="347424"/>
                </a:lnTo>
                <a:close/>
                <a:moveTo>
                  <a:pt x="758666" y="515660"/>
                </a:moveTo>
                <a:cubicBezTo>
                  <a:pt x="745807" y="569119"/>
                  <a:pt x="683538" y="609600"/>
                  <a:pt x="608647" y="609600"/>
                </a:cubicBezTo>
                <a:cubicBezTo>
                  <a:pt x="533757" y="609600"/>
                  <a:pt x="471488" y="569119"/>
                  <a:pt x="458629" y="515660"/>
                </a:cubicBezTo>
                <a:cubicBezTo>
                  <a:pt x="455533" y="502563"/>
                  <a:pt x="459819" y="489109"/>
                  <a:pt x="466606" y="477441"/>
                </a:cubicBezTo>
                <a:lnTo>
                  <a:pt x="579953" y="283131"/>
                </a:lnTo>
                <a:cubicBezTo>
                  <a:pt x="585907" y="272891"/>
                  <a:pt x="596860" y="266700"/>
                  <a:pt x="608647" y="266700"/>
                </a:cubicBezTo>
                <a:cubicBezTo>
                  <a:pt x="620435" y="266700"/>
                  <a:pt x="631388" y="273010"/>
                  <a:pt x="637342" y="283131"/>
                </a:cubicBezTo>
                <a:lnTo>
                  <a:pt x="750689" y="477441"/>
                </a:lnTo>
                <a:cubicBezTo>
                  <a:pt x="757476" y="489109"/>
                  <a:pt x="761762" y="502563"/>
                  <a:pt x="758666" y="515660"/>
                </a:cubicBezTo>
                <a:close/>
              </a:path>
            </a:pathLst>
          </a:custGeom>
          <a:solidFill>
            <a:srgbClr val="4A90E2"/>
          </a:solidFill>
        </p:spPr>
      </p:sp>
      <p:sp>
        <p:nvSpPr>
          <p:cNvPr id="14" name="Shape 11"/>
          <p:cNvSpPr/>
          <p:nvPr/>
        </p:nvSpPr>
        <p:spPr>
          <a:xfrm>
            <a:off x="9896832" y="4526880"/>
            <a:ext cx="514350" cy="457200"/>
          </a:xfrm>
          <a:custGeom>
            <a:avLst/>
            <a:gdLst/>
            <a:ahLst/>
            <a:cxnLst/>
            <a:rect l="l" t="t" r="r" b="b"/>
            <a:pathLst>
              <a:path w="514350" h="457200">
                <a:moveTo>
                  <a:pt x="78492" y="10269"/>
                </a:moveTo>
                <a:cubicBezTo>
                  <a:pt x="68401" y="4108"/>
                  <a:pt x="55185" y="7412"/>
                  <a:pt x="49024" y="17502"/>
                </a:cubicBezTo>
                <a:cubicBezTo>
                  <a:pt x="26878" y="54114"/>
                  <a:pt x="14198" y="97066"/>
                  <a:pt x="14198" y="142875"/>
                </a:cubicBezTo>
                <a:cubicBezTo>
                  <a:pt x="14198" y="188684"/>
                  <a:pt x="26878" y="231636"/>
                  <a:pt x="49024" y="268248"/>
                </a:cubicBezTo>
                <a:cubicBezTo>
                  <a:pt x="55185" y="278338"/>
                  <a:pt x="68312" y="281642"/>
                  <a:pt x="78492" y="275481"/>
                </a:cubicBezTo>
                <a:cubicBezTo>
                  <a:pt x="88672" y="269319"/>
                  <a:pt x="91886" y="256193"/>
                  <a:pt x="85725" y="246013"/>
                </a:cubicBezTo>
                <a:cubicBezTo>
                  <a:pt x="67598" y="216009"/>
                  <a:pt x="57150" y="180648"/>
                  <a:pt x="57150" y="142875"/>
                </a:cubicBezTo>
                <a:cubicBezTo>
                  <a:pt x="57150" y="105102"/>
                  <a:pt x="67598" y="69741"/>
                  <a:pt x="85814" y="39648"/>
                </a:cubicBezTo>
                <a:cubicBezTo>
                  <a:pt x="91976" y="29557"/>
                  <a:pt x="88672" y="16341"/>
                  <a:pt x="78581" y="10180"/>
                </a:cubicBezTo>
                <a:close/>
                <a:moveTo>
                  <a:pt x="435769" y="10269"/>
                </a:moveTo>
                <a:cubicBezTo>
                  <a:pt x="425678" y="16431"/>
                  <a:pt x="422374" y="29557"/>
                  <a:pt x="428536" y="39737"/>
                </a:cubicBezTo>
                <a:cubicBezTo>
                  <a:pt x="446752" y="69830"/>
                  <a:pt x="457200" y="105192"/>
                  <a:pt x="457200" y="142964"/>
                </a:cubicBezTo>
                <a:cubicBezTo>
                  <a:pt x="457200" y="180737"/>
                  <a:pt x="446752" y="216098"/>
                  <a:pt x="428536" y="246191"/>
                </a:cubicBezTo>
                <a:cubicBezTo>
                  <a:pt x="422374" y="256282"/>
                  <a:pt x="425678" y="269498"/>
                  <a:pt x="435769" y="275659"/>
                </a:cubicBezTo>
                <a:cubicBezTo>
                  <a:pt x="445859" y="281821"/>
                  <a:pt x="459075" y="278517"/>
                  <a:pt x="465237" y="268426"/>
                </a:cubicBezTo>
                <a:cubicBezTo>
                  <a:pt x="487382" y="231815"/>
                  <a:pt x="500063" y="188863"/>
                  <a:pt x="500063" y="143054"/>
                </a:cubicBezTo>
                <a:cubicBezTo>
                  <a:pt x="500063" y="97244"/>
                  <a:pt x="487382" y="54114"/>
                  <a:pt x="465237" y="17502"/>
                </a:cubicBezTo>
                <a:cubicBezTo>
                  <a:pt x="459075" y="7412"/>
                  <a:pt x="445949" y="4108"/>
                  <a:pt x="435769" y="10269"/>
                </a:cubicBezTo>
                <a:close/>
                <a:moveTo>
                  <a:pt x="285750" y="192345"/>
                </a:moveTo>
                <a:cubicBezTo>
                  <a:pt x="302806" y="182434"/>
                  <a:pt x="314325" y="164038"/>
                  <a:pt x="314325" y="142875"/>
                </a:cubicBezTo>
                <a:cubicBezTo>
                  <a:pt x="314325" y="111353"/>
                  <a:pt x="288697" y="85725"/>
                  <a:pt x="257175" y="85725"/>
                </a:cubicBezTo>
                <a:cubicBezTo>
                  <a:pt x="225653" y="85725"/>
                  <a:pt x="200025" y="111353"/>
                  <a:pt x="200025" y="142875"/>
                </a:cubicBezTo>
                <a:cubicBezTo>
                  <a:pt x="200025" y="164038"/>
                  <a:pt x="211544" y="182523"/>
                  <a:pt x="228600" y="192345"/>
                </a:cubicBezTo>
                <a:lnTo>
                  <a:pt x="228600" y="428625"/>
                </a:lnTo>
                <a:cubicBezTo>
                  <a:pt x="228600" y="444431"/>
                  <a:pt x="241369" y="457200"/>
                  <a:pt x="257175" y="457200"/>
                </a:cubicBezTo>
                <a:cubicBezTo>
                  <a:pt x="272981" y="457200"/>
                  <a:pt x="285750" y="444431"/>
                  <a:pt x="285750" y="428625"/>
                </a:cubicBezTo>
                <a:lnTo>
                  <a:pt x="285750" y="192345"/>
                </a:lnTo>
                <a:close/>
                <a:moveTo>
                  <a:pt x="160913" y="81260"/>
                </a:moveTo>
                <a:cubicBezTo>
                  <a:pt x="167342" y="71259"/>
                  <a:pt x="164396" y="58043"/>
                  <a:pt x="154484" y="51614"/>
                </a:cubicBezTo>
                <a:cubicBezTo>
                  <a:pt x="144572" y="45184"/>
                  <a:pt x="131266" y="48131"/>
                  <a:pt x="124837" y="58043"/>
                </a:cubicBezTo>
                <a:cubicBezTo>
                  <a:pt x="109121" y="82510"/>
                  <a:pt x="100013" y="111621"/>
                  <a:pt x="100013" y="142875"/>
                </a:cubicBezTo>
                <a:cubicBezTo>
                  <a:pt x="100013" y="174129"/>
                  <a:pt x="109121" y="203240"/>
                  <a:pt x="124837" y="227707"/>
                </a:cubicBezTo>
                <a:cubicBezTo>
                  <a:pt x="131266" y="237708"/>
                  <a:pt x="144482" y="240566"/>
                  <a:pt x="154484" y="234136"/>
                </a:cubicBezTo>
                <a:cubicBezTo>
                  <a:pt x="164485" y="227707"/>
                  <a:pt x="167342" y="214491"/>
                  <a:pt x="160913" y="204490"/>
                </a:cubicBezTo>
                <a:cubicBezTo>
                  <a:pt x="149483" y="186720"/>
                  <a:pt x="142875" y="165556"/>
                  <a:pt x="142875" y="142875"/>
                </a:cubicBezTo>
                <a:cubicBezTo>
                  <a:pt x="142875" y="120194"/>
                  <a:pt x="149483" y="99030"/>
                  <a:pt x="160913" y="81260"/>
                </a:cubicBezTo>
                <a:close/>
                <a:moveTo>
                  <a:pt x="389513" y="58043"/>
                </a:moveTo>
                <a:cubicBezTo>
                  <a:pt x="383084" y="48042"/>
                  <a:pt x="369868" y="45184"/>
                  <a:pt x="359866" y="51614"/>
                </a:cubicBezTo>
                <a:cubicBezTo>
                  <a:pt x="349865" y="58043"/>
                  <a:pt x="347008" y="71259"/>
                  <a:pt x="353437" y="81260"/>
                </a:cubicBezTo>
                <a:cubicBezTo>
                  <a:pt x="364867" y="99030"/>
                  <a:pt x="371475" y="120194"/>
                  <a:pt x="371475" y="142875"/>
                </a:cubicBezTo>
                <a:cubicBezTo>
                  <a:pt x="371475" y="165556"/>
                  <a:pt x="364867" y="186720"/>
                  <a:pt x="353437" y="204490"/>
                </a:cubicBezTo>
                <a:cubicBezTo>
                  <a:pt x="347008" y="214491"/>
                  <a:pt x="349954" y="227707"/>
                  <a:pt x="359866" y="234136"/>
                </a:cubicBezTo>
                <a:cubicBezTo>
                  <a:pt x="369778" y="240566"/>
                  <a:pt x="383084" y="237619"/>
                  <a:pt x="389513" y="227707"/>
                </a:cubicBezTo>
                <a:cubicBezTo>
                  <a:pt x="405229" y="203240"/>
                  <a:pt x="414338" y="174129"/>
                  <a:pt x="414338" y="142875"/>
                </a:cubicBezTo>
                <a:cubicBezTo>
                  <a:pt x="414338" y="111621"/>
                  <a:pt x="405229" y="82510"/>
                  <a:pt x="389513" y="58043"/>
                </a:cubicBezTo>
                <a:close/>
              </a:path>
            </a:pathLst>
          </a:custGeom>
          <a:solidFill>
            <a:srgbClr val="4A90E2"/>
          </a:solidFill>
        </p:spPr>
      </p:sp>
      <p:sp>
        <p:nvSpPr>
          <p:cNvPr id="12" name="文本框 11"/>
          <p:cNvSpPr txBox="1"/>
          <p:nvPr>
            <p:custDataLst>
              <p:tags r:id="rId5"/>
            </p:custDataLst>
          </p:nvPr>
        </p:nvSpPr>
        <p:spPr>
          <a:xfrm>
            <a:off x="1040765" y="5475605"/>
            <a:ext cx="2143125" cy="398780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/>
            <a:r>
              <a:rPr lang="en-US" altLang="zh-CN" sz="2000" b="1" i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robot_ai module</a:t>
            </a:r>
            <a:endParaRPr lang="en-US" altLang="zh-CN" sz="2000" b="1" i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5" name="文本框 14"/>
          <p:cNvSpPr txBox="1"/>
          <p:nvPr>
            <p:custDataLst>
              <p:tags r:id="rId6"/>
            </p:custDataLst>
          </p:nvPr>
        </p:nvSpPr>
        <p:spPr>
          <a:xfrm>
            <a:off x="5060950" y="5475605"/>
            <a:ext cx="2071370" cy="398780"/>
          </a:xfrm>
          <a:prstGeom prst="rect">
            <a:avLst/>
          </a:prstGeom>
        </p:spPr>
        <p:txBody>
          <a:bodyPr wrap="square">
            <a:spAutoFit/>
          </a:bodyPr>
          <a:p>
            <a:pPr marL="0" algn="l">
              <a:buClrTx/>
              <a:buSzTx/>
              <a:buFontTx/>
            </a:pPr>
            <a:r>
              <a:rPr lang="en-US" altLang="zh-CN" sz="2000" b="1" i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physics module</a:t>
            </a:r>
            <a:endParaRPr lang="en-US" altLang="zh-CN" sz="2000" b="1" i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8743950" y="5475605"/>
            <a:ext cx="2820035" cy="398780"/>
          </a:xfrm>
          <a:prstGeom prst="rect">
            <a:avLst/>
          </a:prstGeom>
        </p:spPr>
        <p:txBody>
          <a:bodyPr wrap="square">
            <a:spAutoFit/>
          </a:bodyPr>
          <a:p>
            <a:pPr marL="0" algn="l">
              <a:buClrTx/>
              <a:buSzTx/>
              <a:buFontTx/>
            </a:pPr>
            <a:r>
              <a:rPr lang="en-US" altLang="zh-CN" sz="2000" b="1" i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Path Planning Module</a:t>
            </a:r>
            <a:endParaRPr lang="en-US" altLang="zh-CN" sz="2000" b="1" i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5-17:31:01-d2tarldnfo2stf9djk00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0" y="617220"/>
            <a:ext cx="11874500" cy="457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3000" b="1" dirty="0">
                <a:solidFill>
                  <a:srgbClr val="4A90E2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Core Module — </a:t>
            </a:r>
            <a:r>
              <a:rPr lang="en-US" altLang="zh-CN" sz="3000" b="1" dirty="0">
                <a:solidFill>
                  <a:srgbClr val="4A90E2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Test Verification</a:t>
            </a:r>
            <a:endParaRPr lang="en-US" altLang="zh-CN" sz="3000" b="1" dirty="0">
              <a:solidFill>
                <a:srgbClr val="4A90E2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985" y="2014855"/>
            <a:ext cx="6876415" cy="369379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8940800" y="2176780"/>
            <a:ext cx="2495550" cy="398780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/>
            <a:r>
              <a:rPr lang="en-US" altLang="zh-CN" sz="2000" b="1" i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Load Variance≤1.0</a:t>
            </a:r>
            <a:endParaRPr lang="en-US" altLang="zh-CN" sz="1600" b="0" i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1" name="文本框 10"/>
          <p:cNvSpPr txBox="1"/>
          <p:nvPr>
            <p:custDataLst>
              <p:tags r:id="rId3"/>
            </p:custDataLst>
          </p:nvPr>
        </p:nvSpPr>
        <p:spPr>
          <a:xfrm>
            <a:off x="8940800" y="3429000"/>
            <a:ext cx="2459990" cy="70675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/>
            <a:r>
              <a:rPr lang="en-US" altLang="zh-CN" sz="2000" b="1" i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All tasks have been assigned</a:t>
            </a:r>
            <a:endParaRPr lang="en-US" altLang="zh-CN" sz="2000" b="1" i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2" name="文本框 11"/>
          <p:cNvSpPr txBox="1"/>
          <p:nvPr>
            <p:custDataLst>
              <p:tags r:id="rId4"/>
            </p:custDataLst>
          </p:nvPr>
        </p:nvSpPr>
        <p:spPr>
          <a:xfrm>
            <a:off x="8940800" y="4773930"/>
            <a:ext cx="2308860" cy="70675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/>
            <a:r>
              <a:rPr lang="en-US" altLang="zh-CN" sz="2000" b="1" i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Automatic Fault Recovery</a:t>
            </a:r>
            <a:endParaRPr lang="en-US" altLang="zh-CN" sz="2000" b="1" i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3" name="Shape 3"/>
          <p:cNvSpPr/>
          <p:nvPr>
            <p:custDataLst>
              <p:tags r:id="rId5"/>
            </p:custDataLst>
          </p:nvPr>
        </p:nvSpPr>
        <p:spPr>
          <a:xfrm>
            <a:off x="8608060" y="2249170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63500" y="158750"/>
                </a:moveTo>
                <a:lnTo>
                  <a:pt x="12154" y="158750"/>
                </a:lnTo>
                <a:cubicBezTo>
                  <a:pt x="-198" y="158750"/>
                  <a:pt x="-7789" y="145306"/>
                  <a:pt x="-1439" y="134689"/>
                </a:cubicBezTo>
                <a:lnTo>
                  <a:pt x="24805" y="90934"/>
                </a:lnTo>
                <a:cubicBezTo>
                  <a:pt x="29121" y="83741"/>
                  <a:pt x="36860" y="79375"/>
                  <a:pt x="45244" y="79375"/>
                </a:cubicBezTo>
                <a:lnTo>
                  <a:pt x="92373" y="79375"/>
                </a:lnTo>
                <a:cubicBezTo>
                  <a:pt x="130125" y="15429"/>
                  <a:pt x="186432" y="12204"/>
                  <a:pt x="224086" y="17711"/>
                </a:cubicBezTo>
                <a:cubicBezTo>
                  <a:pt x="230436" y="18653"/>
                  <a:pt x="235396" y="23614"/>
                  <a:pt x="236289" y="29914"/>
                </a:cubicBezTo>
                <a:cubicBezTo>
                  <a:pt x="241796" y="67568"/>
                  <a:pt x="238571" y="123875"/>
                  <a:pt x="174625" y="161627"/>
                </a:cubicBezTo>
                <a:lnTo>
                  <a:pt x="174625" y="208756"/>
                </a:lnTo>
                <a:cubicBezTo>
                  <a:pt x="174625" y="217140"/>
                  <a:pt x="170259" y="224879"/>
                  <a:pt x="163066" y="229195"/>
                </a:cubicBezTo>
                <a:lnTo>
                  <a:pt x="119311" y="255439"/>
                </a:lnTo>
                <a:cubicBezTo>
                  <a:pt x="108744" y="261789"/>
                  <a:pt x="95250" y="254149"/>
                  <a:pt x="95250" y="241846"/>
                </a:cubicBezTo>
                <a:lnTo>
                  <a:pt x="95250" y="190500"/>
                </a:lnTo>
                <a:cubicBezTo>
                  <a:pt x="95250" y="172988"/>
                  <a:pt x="81012" y="158750"/>
                  <a:pt x="63500" y="158750"/>
                </a:cubicBezTo>
                <a:lnTo>
                  <a:pt x="63450" y="158750"/>
                </a:lnTo>
                <a:close/>
                <a:moveTo>
                  <a:pt x="198438" y="79375"/>
                </a:moveTo>
                <a:cubicBezTo>
                  <a:pt x="198438" y="66233"/>
                  <a:pt x="187767" y="55563"/>
                  <a:pt x="174625" y="55563"/>
                </a:cubicBezTo>
                <a:cubicBezTo>
                  <a:pt x="161483" y="55563"/>
                  <a:pt x="150813" y="66233"/>
                  <a:pt x="150813" y="79375"/>
                </a:cubicBezTo>
                <a:cubicBezTo>
                  <a:pt x="150813" y="92517"/>
                  <a:pt x="161483" y="103188"/>
                  <a:pt x="174625" y="103188"/>
                </a:cubicBezTo>
                <a:cubicBezTo>
                  <a:pt x="187767" y="103188"/>
                  <a:pt x="198438" y="92517"/>
                  <a:pt x="198438" y="79375"/>
                </a:cubicBezTo>
                <a:close/>
              </a:path>
            </a:pathLst>
          </a:custGeom>
          <a:solidFill>
            <a:srgbClr val="4A90E2"/>
          </a:solidFill>
        </p:spPr>
      </p:sp>
      <p:sp>
        <p:nvSpPr>
          <p:cNvPr id="14" name="Shape 7"/>
          <p:cNvSpPr/>
          <p:nvPr>
            <p:custDataLst>
              <p:tags r:id="rId6"/>
            </p:custDataLst>
          </p:nvPr>
        </p:nvSpPr>
        <p:spPr>
          <a:xfrm>
            <a:off x="8608060" y="3484625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111125" y="0"/>
                </a:moveTo>
                <a:cubicBezTo>
                  <a:pt x="128637" y="0"/>
                  <a:pt x="142875" y="10666"/>
                  <a:pt x="142875" y="23812"/>
                </a:cubicBezTo>
                <a:cubicBezTo>
                  <a:pt x="142875" y="28972"/>
                  <a:pt x="140692" y="33734"/>
                  <a:pt x="136922" y="37654"/>
                </a:cubicBezTo>
                <a:cubicBezTo>
                  <a:pt x="133648" y="41077"/>
                  <a:pt x="130969" y="45244"/>
                  <a:pt x="130969" y="50006"/>
                </a:cubicBezTo>
                <a:cubicBezTo>
                  <a:pt x="130969" y="57448"/>
                  <a:pt x="137021" y="63500"/>
                  <a:pt x="144463" y="63500"/>
                </a:cubicBezTo>
                <a:lnTo>
                  <a:pt x="166688" y="63500"/>
                </a:lnTo>
                <a:cubicBezTo>
                  <a:pt x="179834" y="63500"/>
                  <a:pt x="190500" y="74166"/>
                  <a:pt x="190500" y="87313"/>
                </a:cubicBezTo>
                <a:lnTo>
                  <a:pt x="190500" y="109538"/>
                </a:lnTo>
                <a:cubicBezTo>
                  <a:pt x="190500" y="116979"/>
                  <a:pt x="196552" y="123031"/>
                  <a:pt x="203994" y="123031"/>
                </a:cubicBezTo>
                <a:cubicBezTo>
                  <a:pt x="208707" y="123031"/>
                  <a:pt x="212923" y="120352"/>
                  <a:pt x="216346" y="117078"/>
                </a:cubicBezTo>
                <a:cubicBezTo>
                  <a:pt x="220266" y="113357"/>
                  <a:pt x="225028" y="111125"/>
                  <a:pt x="230188" y="111125"/>
                </a:cubicBezTo>
                <a:cubicBezTo>
                  <a:pt x="243334" y="111125"/>
                  <a:pt x="254000" y="125363"/>
                  <a:pt x="254000" y="142875"/>
                </a:cubicBezTo>
                <a:cubicBezTo>
                  <a:pt x="254000" y="160387"/>
                  <a:pt x="243334" y="174625"/>
                  <a:pt x="230188" y="174625"/>
                </a:cubicBezTo>
                <a:cubicBezTo>
                  <a:pt x="225028" y="174625"/>
                  <a:pt x="220216" y="172442"/>
                  <a:pt x="216346" y="168672"/>
                </a:cubicBezTo>
                <a:cubicBezTo>
                  <a:pt x="212923" y="165398"/>
                  <a:pt x="208756" y="162719"/>
                  <a:pt x="203994" y="162719"/>
                </a:cubicBezTo>
                <a:cubicBezTo>
                  <a:pt x="196552" y="162719"/>
                  <a:pt x="190500" y="168771"/>
                  <a:pt x="190500" y="176213"/>
                </a:cubicBezTo>
                <a:lnTo>
                  <a:pt x="190500" y="230188"/>
                </a:lnTo>
                <a:cubicBezTo>
                  <a:pt x="190500" y="243334"/>
                  <a:pt x="179834" y="254000"/>
                  <a:pt x="166688" y="254000"/>
                </a:cubicBezTo>
                <a:lnTo>
                  <a:pt x="138509" y="254000"/>
                </a:lnTo>
                <a:cubicBezTo>
                  <a:pt x="132159" y="254000"/>
                  <a:pt x="127000" y="248841"/>
                  <a:pt x="127000" y="242491"/>
                </a:cubicBezTo>
                <a:cubicBezTo>
                  <a:pt x="127000" y="237927"/>
                  <a:pt x="129877" y="233908"/>
                  <a:pt x="133548" y="231180"/>
                </a:cubicBezTo>
                <a:cubicBezTo>
                  <a:pt x="139303" y="226864"/>
                  <a:pt x="142875" y="220911"/>
                  <a:pt x="142875" y="214313"/>
                </a:cubicBezTo>
                <a:cubicBezTo>
                  <a:pt x="142875" y="201166"/>
                  <a:pt x="128637" y="190500"/>
                  <a:pt x="111125" y="190500"/>
                </a:cubicBezTo>
                <a:cubicBezTo>
                  <a:pt x="93613" y="190500"/>
                  <a:pt x="79375" y="201166"/>
                  <a:pt x="79375" y="214313"/>
                </a:cubicBezTo>
                <a:cubicBezTo>
                  <a:pt x="79375" y="220911"/>
                  <a:pt x="82947" y="226864"/>
                  <a:pt x="88702" y="231180"/>
                </a:cubicBezTo>
                <a:cubicBezTo>
                  <a:pt x="92373" y="233908"/>
                  <a:pt x="95250" y="237877"/>
                  <a:pt x="95250" y="242491"/>
                </a:cubicBezTo>
                <a:cubicBezTo>
                  <a:pt x="95250" y="248841"/>
                  <a:pt x="90091" y="254000"/>
                  <a:pt x="83741" y="254000"/>
                </a:cubicBezTo>
                <a:lnTo>
                  <a:pt x="23812" y="254000"/>
                </a:lnTo>
                <a:cubicBezTo>
                  <a:pt x="10666" y="254000"/>
                  <a:pt x="0" y="243334"/>
                  <a:pt x="0" y="230188"/>
                </a:cubicBezTo>
                <a:lnTo>
                  <a:pt x="0" y="170259"/>
                </a:lnTo>
                <a:cubicBezTo>
                  <a:pt x="0" y="163909"/>
                  <a:pt x="5159" y="158750"/>
                  <a:pt x="11509" y="158750"/>
                </a:cubicBezTo>
                <a:cubicBezTo>
                  <a:pt x="16073" y="158750"/>
                  <a:pt x="20092" y="161627"/>
                  <a:pt x="22820" y="165298"/>
                </a:cubicBezTo>
                <a:cubicBezTo>
                  <a:pt x="27136" y="171053"/>
                  <a:pt x="33089" y="174625"/>
                  <a:pt x="39688" y="174625"/>
                </a:cubicBezTo>
                <a:cubicBezTo>
                  <a:pt x="52834" y="174625"/>
                  <a:pt x="63500" y="160387"/>
                  <a:pt x="63500" y="142875"/>
                </a:cubicBezTo>
                <a:cubicBezTo>
                  <a:pt x="63500" y="125363"/>
                  <a:pt x="52834" y="111125"/>
                  <a:pt x="39688" y="111125"/>
                </a:cubicBezTo>
                <a:cubicBezTo>
                  <a:pt x="33089" y="111125"/>
                  <a:pt x="27136" y="114697"/>
                  <a:pt x="22820" y="120452"/>
                </a:cubicBezTo>
                <a:cubicBezTo>
                  <a:pt x="20092" y="124123"/>
                  <a:pt x="16123" y="127000"/>
                  <a:pt x="11509" y="127000"/>
                </a:cubicBezTo>
                <a:cubicBezTo>
                  <a:pt x="5159" y="127000"/>
                  <a:pt x="0" y="121841"/>
                  <a:pt x="0" y="115491"/>
                </a:cubicBezTo>
                <a:lnTo>
                  <a:pt x="0" y="87313"/>
                </a:lnTo>
                <a:cubicBezTo>
                  <a:pt x="0" y="74166"/>
                  <a:pt x="10666" y="63500"/>
                  <a:pt x="23812" y="63500"/>
                </a:cubicBezTo>
                <a:lnTo>
                  <a:pt x="77788" y="63500"/>
                </a:lnTo>
                <a:cubicBezTo>
                  <a:pt x="85229" y="63500"/>
                  <a:pt x="91281" y="57448"/>
                  <a:pt x="91281" y="50006"/>
                </a:cubicBezTo>
                <a:cubicBezTo>
                  <a:pt x="91281" y="45293"/>
                  <a:pt x="88602" y="41077"/>
                  <a:pt x="85328" y="37654"/>
                </a:cubicBezTo>
                <a:cubicBezTo>
                  <a:pt x="81607" y="33734"/>
                  <a:pt x="79375" y="28972"/>
                  <a:pt x="79375" y="23813"/>
                </a:cubicBezTo>
                <a:cubicBezTo>
                  <a:pt x="79375" y="10666"/>
                  <a:pt x="93613" y="0"/>
                  <a:pt x="111125" y="0"/>
                </a:cubicBezTo>
                <a:close/>
              </a:path>
            </a:pathLst>
          </a:custGeom>
          <a:solidFill>
            <a:srgbClr val="4A90E2"/>
          </a:solidFill>
        </p:spPr>
      </p:sp>
      <p:sp>
        <p:nvSpPr>
          <p:cNvPr id="15" name="Shape 11"/>
          <p:cNvSpPr/>
          <p:nvPr>
            <p:custDataLst>
              <p:tags r:id="rId7"/>
            </p:custDataLst>
          </p:nvPr>
        </p:nvSpPr>
        <p:spPr>
          <a:xfrm>
            <a:off x="8608060" y="4836795"/>
            <a:ext cx="222250" cy="254000"/>
          </a:xfrm>
          <a:custGeom>
            <a:avLst/>
            <a:gdLst/>
            <a:ahLst/>
            <a:cxnLst/>
            <a:rect l="l" t="t" r="r" b="b"/>
            <a:pathLst>
              <a:path w="222250" h="254000">
                <a:moveTo>
                  <a:pt x="83344" y="15875"/>
                </a:moveTo>
                <a:lnTo>
                  <a:pt x="11906" y="15875"/>
                </a:lnTo>
                <a:cubicBezTo>
                  <a:pt x="5308" y="15875"/>
                  <a:pt x="0" y="21183"/>
                  <a:pt x="0" y="27781"/>
                </a:cubicBezTo>
                <a:lnTo>
                  <a:pt x="0" y="99219"/>
                </a:lnTo>
                <a:cubicBezTo>
                  <a:pt x="0" y="104031"/>
                  <a:pt x="2877" y="108396"/>
                  <a:pt x="7342" y="110232"/>
                </a:cubicBezTo>
                <a:cubicBezTo>
                  <a:pt x="11807" y="112068"/>
                  <a:pt x="16917" y="111026"/>
                  <a:pt x="20340" y="107652"/>
                </a:cubicBezTo>
                <a:lnTo>
                  <a:pt x="40184" y="87809"/>
                </a:lnTo>
                <a:lnTo>
                  <a:pt x="79375" y="127000"/>
                </a:lnTo>
                <a:lnTo>
                  <a:pt x="40184" y="166191"/>
                </a:lnTo>
                <a:lnTo>
                  <a:pt x="20340" y="146348"/>
                </a:lnTo>
                <a:cubicBezTo>
                  <a:pt x="16917" y="142925"/>
                  <a:pt x="11807" y="141932"/>
                  <a:pt x="7342" y="143768"/>
                </a:cubicBezTo>
                <a:cubicBezTo>
                  <a:pt x="2877" y="145604"/>
                  <a:pt x="0" y="149969"/>
                  <a:pt x="0" y="154781"/>
                </a:cubicBezTo>
                <a:lnTo>
                  <a:pt x="0" y="226219"/>
                </a:lnTo>
                <a:cubicBezTo>
                  <a:pt x="0" y="232817"/>
                  <a:pt x="5308" y="238125"/>
                  <a:pt x="11906" y="238125"/>
                </a:cubicBezTo>
                <a:lnTo>
                  <a:pt x="83344" y="238125"/>
                </a:lnTo>
                <a:cubicBezTo>
                  <a:pt x="88156" y="238125"/>
                  <a:pt x="92521" y="235248"/>
                  <a:pt x="94357" y="230783"/>
                </a:cubicBezTo>
                <a:cubicBezTo>
                  <a:pt x="96193" y="226318"/>
                  <a:pt x="95200" y="221208"/>
                  <a:pt x="91777" y="217785"/>
                </a:cubicBezTo>
                <a:lnTo>
                  <a:pt x="71934" y="197941"/>
                </a:lnTo>
                <a:lnTo>
                  <a:pt x="111125" y="158750"/>
                </a:lnTo>
                <a:lnTo>
                  <a:pt x="150316" y="197941"/>
                </a:lnTo>
                <a:lnTo>
                  <a:pt x="130473" y="217785"/>
                </a:lnTo>
                <a:cubicBezTo>
                  <a:pt x="127050" y="221208"/>
                  <a:pt x="126057" y="226318"/>
                  <a:pt x="127893" y="230783"/>
                </a:cubicBezTo>
                <a:cubicBezTo>
                  <a:pt x="129729" y="235248"/>
                  <a:pt x="134094" y="238125"/>
                  <a:pt x="138906" y="238125"/>
                </a:cubicBezTo>
                <a:lnTo>
                  <a:pt x="210344" y="238125"/>
                </a:lnTo>
                <a:cubicBezTo>
                  <a:pt x="216942" y="238125"/>
                  <a:pt x="222250" y="232817"/>
                  <a:pt x="222250" y="226219"/>
                </a:cubicBezTo>
                <a:lnTo>
                  <a:pt x="222250" y="154781"/>
                </a:lnTo>
                <a:cubicBezTo>
                  <a:pt x="222250" y="149969"/>
                  <a:pt x="219373" y="145604"/>
                  <a:pt x="214908" y="143768"/>
                </a:cubicBezTo>
                <a:cubicBezTo>
                  <a:pt x="210443" y="141932"/>
                  <a:pt x="205333" y="142925"/>
                  <a:pt x="201910" y="146348"/>
                </a:cubicBezTo>
                <a:lnTo>
                  <a:pt x="182066" y="166191"/>
                </a:lnTo>
                <a:lnTo>
                  <a:pt x="142875" y="127000"/>
                </a:lnTo>
                <a:lnTo>
                  <a:pt x="182066" y="87809"/>
                </a:lnTo>
                <a:lnTo>
                  <a:pt x="201910" y="107652"/>
                </a:lnTo>
                <a:cubicBezTo>
                  <a:pt x="205333" y="111075"/>
                  <a:pt x="210443" y="112068"/>
                  <a:pt x="214908" y="110232"/>
                </a:cubicBezTo>
                <a:cubicBezTo>
                  <a:pt x="219373" y="108396"/>
                  <a:pt x="222250" y="104031"/>
                  <a:pt x="222250" y="99219"/>
                </a:cubicBezTo>
                <a:lnTo>
                  <a:pt x="222250" y="27781"/>
                </a:lnTo>
                <a:cubicBezTo>
                  <a:pt x="222250" y="21183"/>
                  <a:pt x="216942" y="15875"/>
                  <a:pt x="210344" y="15875"/>
                </a:cubicBezTo>
                <a:lnTo>
                  <a:pt x="138906" y="15875"/>
                </a:lnTo>
                <a:cubicBezTo>
                  <a:pt x="134094" y="15875"/>
                  <a:pt x="129729" y="18752"/>
                  <a:pt x="127893" y="23217"/>
                </a:cubicBezTo>
                <a:cubicBezTo>
                  <a:pt x="126057" y="27682"/>
                  <a:pt x="127099" y="32792"/>
                  <a:pt x="130473" y="36215"/>
                </a:cubicBezTo>
                <a:lnTo>
                  <a:pt x="150316" y="56059"/>
                </a:lnTo>
                <a:lnTo>
                  <a:pt x="111125" y="95250"/>
                </a:lnTo>
                <a:lnTo>
                  <a:pt x="71934" y="56059"/>
                </a:lnTo>
                <a:lnTo>
                  <a:pt x="91777" y="36215"/>
                </a:lnTo>
                <a:cubicBezTo>
                  <a:pt x="95200" y="32792"/>
                  <a:pt x="96193" y="27682"/>
                  <a:pt x="94357" y="23217"/>
                </a:cubicBezTo>
                <a:cubicBezTo>
                  <a:pt x="92521" y="18752"/>
                  <a:pt x="88156" y="15875"/>
                  <a:pt x="83344" y="15875"/>
                </a:cubicBezTo>
                <a:close/>
              </a:path>
            </a:pathLst>
          </a:custGeom>
          <a:solidFill>
            <a:srgbClr val="4A90E2"/>
          </a:solidFill>
        </p:spPr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5-17:31:23-d2tarqtnfo2stf9djkm0.jpg"/>
          <p:cNvPicPr>
            <a:picLocks noChangeAspect="1"/>
          </p:cNvPicPr>
          <p:nvPr/>
        </p:nvPicPr>
        <p:blipFill>
          <a:blip r:embed="rId1"/>
          <a:srcRect t="104" b="104"/>
          <a:stretch>
            <a:fillRect/>
          </a:stretch>
        </p:blipFill>
        <p:spPr>
          <a:xfrm flipH="1">
            <a:off x="0" y="2540"/>
            <a:ext cx="12192000" cy="685546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627380" y="2440940"/>
            <a:ext cx="7527290" cy="1804670"/>
          </a:xfrm>
          <a:prstGeom prst="rect">
            <a:avLst/>
          </a:prstGeom>
          <a:gradFill flip="none" rotWithShape="1">
            <a:gsLst>
              <a:gs pos="0">
                <a:srgbClr val="FFFFFF">
                  <a:alpha val="46000"/>
                </a:srgbClr>
              </a:gs>
              <a:gs pos="30000">
                <a:srgbClr val="F9FBFD">
                  <a:alpha val="69000"/>
                </a:srgbClr>
              </a:gs>
              <a:gs pos="82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0" scaled="1"/>
          </a:gradFill>
        </p:spPr>
      </p:sp>
      <p:sp>
        <p:nvSpPr>
          <p:cNvPr id="4" name="Text 1"/>
          <p:cNvSpPr/>
          <p:nvPr/>
        </p:nvSpPr>
        <p:spPr>
          <a:xfrm>
            <a:off x="627380" y="2440940"/>
            <a:ext cx="7527290" cy="180467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941909" y="845595"/>
            <a:ext cx="209306" cy="42231"/>
          </a:xfrm>
          <a:prstGeom prst="rect">
            <a:avLst/>
          </a:prstGeom>
          <a:solidFill>
            <a:srgbClr val="808080"/>
          </a:solidFill>
          <a:ln w="19050">
            <a:solidFill>
              <a:srgbClr val="808080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941909" y="845595"/>
            <a:ext cx="209306" cy="42231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941909" y="942569"/>
            <a:ext cx="209306" cy="42231"/>
          </a:xfrm>
          <a:prstGeom prst="rect">
            <a:avLst/>
          </a:prstGeom>
          <a:solidFill>
            <a:srgbClr val="808080"/>
          </a:solidFill>
          <a:ln w="19050">
            <a:solidFill>
              <a:srgbClr val="808080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941909" y="942569"/>
            <a:ext cx="209306" cy="42231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941909" y="1039543"/>
            <a:ext cx="209306" cy="42231"/>
          </a:xfrm>
          <a:prstGeom prst="rect">
            <a:avLst/>
          </a:prstGeom>
          <a:solidFill>
            <a:srgbClr val="808080"/>
          </a:solidFill>
          <a:ln w="19050">
            <a:solidFill>
              <a:srgbClr val="808080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941909" y="1039543"/>
            <a:ext cx="209306" cy="42231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11" name="Image 1" descr="https://kimi-img.moonshot.cn/pub/slides/slides_tmpl/image/25-09-05-17:30:59-d2tarktnfo2stf9djjsg.png"/>
          <p:cNvPicPr>
            <a:picLocks noChangeAspect="1"/>
          </p:cNvPicPr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 rot="16200000">
            <a:off x="10527665" y="365125"/>
            <a:ext cx="262890" cy="1170305"/>
          </a:xfrm>
          <a:prstGeom prst="rect">
            <a:avLst/>
          </a:prstGeom>
        </p:spPr>
      </p:pic>
      <p:sp>
        <p:nvSpPr>
          <p:cNvPr id="12" name="Shape 8"/>
          <p:cNvSpPr/>
          <p:nvPr/>
        </p:nvSpPr>
        <p:spPr>
          <a:xfrm>
            <a:off x="856615" y="5796915"/>
            <a:ext cx="3632835" cy="331470"/>
          </a:xfrm>
          <a:prstGeom prst="rect">
            <a:avLst/>
          </a:prstGeom>
          <a:solidFill>
            <a:srgbClr val="000000">
              <a:alpha val="0"/>
            </a:srgbClr>
          </a:solidFill>
        </p:spPr>
      </p:sp>
      <p:sp>
        <p:nvSpPr>
          <p:cNvPr id="14" name="Text 10"/>
          <p:cNvSpPr/>
          <p:nvPr/>
        </p:nvSpPr>
        <p:spPr>
          <a:xfrm>
            <a:off x="6933565" y="5819775"/>
            <a:ext cx="4448810" cy="366395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algn="r">
              <a:lnSpc>
                <a:spcPct val="90000"/>
              </a:lnSpc>
            </a:pPr>
            <a:r>
              <a:rPr lang="en-US" sz="1600" dirty="0">
                <a:solidFill>
                  <a:srgbClr val="000000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date：2025/12/5</a:t>
            </a:r>
            <a:endParaRPr lang="en-US" sz="1600" dirty="0"/>
          </a:p>
        </p:txBody>
      </p:sp>
      <p:sp>
        <p:nvSpPr>
          <p:cNvPr id="15" name="Shape 11"/>
          <p:cNvSpPr/>
          <p:nvPr/>
        </p:nvSpPr>
        <p:spPr>
          <a:xfrm>
            <a:off x="2513887" y="5982681"/>
            <a:ext cx="6486525" cy="0"/>
          </a:xfrm>
          <a:prstGeom prst="straightConnector1">
            <a:avLst/>
          </a:prstGeom>
          <a:noFill/>
          <a:ln w="9525">
            <a:solidFill>
              <a:srgbClr val="000000">
                <a:alpha val="21961"/>
              </a:srgbClr>
            </a:solidFill>
            <a:prstDash val="solid"/>
            <a:headEnd type="none"/>
            <a:tailEnd type="none"/>
          </a:ln>
        </p:spPr>
      </p:sp>
      <p:sp>
        <p:nvSpPr>
          <p:cNvPr id="16" name="Shape 12"/>
          <p:cNvSpPr/>
          <p:nvPr/>
        </p:nvSpPr>
        <p:spPr>
          <a:xfrm>
            <a:off x="732155" y="3269615"/>
            <a:ext cx="5892800" cy="893445"/>
          </a:xfrm>
          <a:prstGeom prst="rect">
            <a:avLst/>
          </a:prstGeom>
          <a:solidFill>
            <a:srgbClr val="000000">
              <a:alpha val="0"/>
            </a:srgbClr>
          </a:solidFill>
        </p:spPr>
      </p:sp>
      <p:sp>
        <p:nvSpPr>
          <p:cNvPr id="18" name="Shape 14"/>
          <p:cNvSpPr/>
          <p:nvPr/>
        </p:nvSpPr>
        <p:spPr>
          <a:xfrm>
            <a:off x="732155" y="2532380"/>
            <a:ext cx="6677660" cy="709295"/>
          </a:xfrm>
          <a:prstGeom prst="rect">
            <a:avLst/>
          </a:prstGeom>
          <a:solidFill>
            <a:srgbClr val="000000">
              <a:alpha val="0"/>
            </a:srgbClr>
          </a:solidFill>
        </p:spPr>
      </p:sp>
      <p:sp>
        <p:nvSpPr>
          <p:cNvPr id="19" name="Text 15"/>
          <p:cNvSpPr/>
          <p:nvPr/>
        </p:nvSpPr>
        <p:spPr>
          <a:xfrm>
            <a:off x="732155" y="3008630"/>
            <a:ext cx="6677660" cy="709295"/>
          </a:xfrm>
          <a:prstGeom prst="rect">
            <a:avLst/>
          </a:prstGeom>
          <a:noFill/>
        </p:spPr>
        <p:txBody>
          <a:bodyPr wrap="square" lIns="45720" tIns="91440" rIns="91440" bIns="45720" rtlCol="0" anchor="b"/>
          <a:lstStyle/>
          <a:p>
            <a:pPr>
              <a:lnSpc>
                <a:spcPct val="130000"/>
              </a:lnSpc>
            </a:pPr>
            <a:r>
              <a:rPr lang="en-US" sz="3200" dirty="0">
                <a:solidFill>
                  <a:srgbClr val="4B62E1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THANK YOU FOR READING！</a:t>
            </a:r>
            <a:endParaRPr lang="en-US" sz="1600" dirty="0"/>
          </a:p>
        </p:txBody>
      </p:sp>
      <p:pic>
        <p:nvPicPr>
          <p:cNvPr id="20" name="Image 2" descr="https://kimi-img.moonshot.cn/pub/slides/slides_tmpl/image/25-09-05-17:31:23-d2tarqtnfo2stf9djkm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5805" y="1319530"/>
            <a:ext cx="3823335" cy="42278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5-17:31:01-d2tarldnfo2stf9djk00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905" y="0"/>
            <a:ext cx="1219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12090" y="977900"/>
            <a:ext cx="13545820" cy="609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4400" b="1" dirty="0">
                <a:solidFill>
                  <a:srgbClr val="4A90E2"/>
                </a:solidFill>
                <a:latin typeface="Arial" panose="020B0604020202020204" pitchFamily="34" charset="0"/>
                <a:ea typeface="Noto Sans SC" panose="020B0200000000000000" pitchFamily="34" charset="-122"/>
                <a:cs typeface="Arial" panose="020B0604020202020204" pitchFamily="34" charset="0"/>
              </a:rPr>
              <a:t>Vision of Intelligent Warehousing Simulator</a:t>
            </a:r>
            <a:endParaRPr lang="en-US" sz="4400" b="1" dirty="0">
              <a:solidFill>
                <a:srgbClr val="4A90E2"/>
              </a:solidFill>
              <a:latin typeface="Arial" panose="020B0604020202020204" pitchFamily="34" charset="0"/>
              <a:ea typeface="Noto Sans SC" panose="020B0200000000000000" pitchFamily="34" charset="-122"/>
              <a:cs typeface="Arial" panose="020B0604020202020204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254000" y="2336800"/>
            <a:ext cx="118110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dirty="0">
                <a:solidFill>
                  <a:srgbClr val="333333"/>
                </a:solidFill>
                <a:latin typeface="Arial" panose="020B0604020202020204" pitchFamily="34" charset="0"/>
                <a:ea typeface="Noto Sans SC" panose="020B0200000000000000" pitchFamily="34" charset="-122"/>
                <a:cs typeface="Arial" panose="020B0604020202020204" pitchFamily="34" charset="0"/>
              </a:rPr>
              <a:t>In a 2D grid warehouse, multiple robots handle real-time picking and delivery with zero collisions, low latency, and full observability.。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hape 2"/>
          <p:cNvSpPr/>
          <p:nvPr>
            <p:custDataLst>
              <p:tags r:id="rId2"/>
            </p:custDataLst>
          </p:nvPr>
        </p:nvSpPr>
        <p:spPr>
          <a:xfrm>
            <a:off x="254000" y="3302000"/>
            <a:ext cx="3619500" cy="1930400"/>
          </a:xfrm>
          <a:custGeom>
            <a:avLst/>
            <a:gdLst/>
            <a:ahLst/>
            <a:cxnLst/>
            <a:rect l="l" t="t" r="r" b="b"/>
            <a:pathLst>
              <a:path w="3619500" h="1930400">
                <a:moveTo>
                  <a:pt x="101597" y="0"/>
                </a:moveTo>
                <a:lnTo>
                  <a:pt x="3517903" y="0"/>
                </a:lnTo>
                <a:cubicBezTo>
                  <a:pt x="3574013" y="0"/>
                  <a:pt x="3619500" y="45487"/>
                  <a:pt x="3619500" y="101597"/>
                </a:cubicBezTo>
                <a:lnTo>
                  <a:pt x="3619500" y="1828803"/>
                </a:lnTo>
                <a:cubicBezTo>
                  <a:pt x="3619500" y="1884913"/>
                  <a:pt x="3574013" y="1930400"/>
                  <a:pt x="3517903" y="1930400"/>
                </a:cubicBezTo>
                <a:lnTo>
                  <a:pt x="101597" y="1930400"/>
                </a:lnTo>
                <a:cubicBezTo>
                  <a:pt x="45487" y="1930400"/>
                  <a:pt x="0" y="1884913"/>
                  <a:pt x="0" y="1828803"/>
                </a:cubicBezTo>
                <a:lnTo>
                  <a:pt x="0" y="101597"/>
                </a:lnTo>
                <a:cubicBezTo>
                  <a:pt x="0" y="45487"/>
                  <a:pt x="45487" y="0"/>
                  <a:pt x="101597" y="0"/>
                </a:cubicBezTo>
                <a:close/>
              </a:path>
            </a:pathLst>
          </a:custGeom>
          <a:solidFill>
            <a:srgbClr val="ADD8E6">
              <a:alpha val="30196"/>
            </a:srgbClr>
          </a:solidFill>
        </p:spPr>
      </p:sp>
      <p:sp>
        <p:nvSpPr>
          <p:cNvPr id="6" name="Shape 3"/>
          <p:cNvSpPr/>
          <p:nvPr>
            <p:custDataLst>
              <p:tags r:id="rId3"/>
            </p:custDataLst>
          </p:nvPr>
        </p:nvSpPr>
        <p:spPr>
          <a:xfrm>
            <a:off x="1780084" y="3505200"/>
            <a:ext cx="571500" cy="457200"/>
          </a:xfrm>
          <a:custGeom>
            <a:avLst/>
            <a:gdLst/>
            <a:ahLst/>
            <a:cxnLst/>
            <a:rect l="l" t="t" r="r" b="b"/>
            <a:pathLst>
              <a:path w="571500" h="457200">
                <a:moveTo>
                  <a:pt x="371386" y="187970"/>
                </a:moveTo>
                <a:cubicBezTo>
                  <a:pt x="382280" y="185023"/>
                  <a:pt x="393710" y="190202"/>
                  <a:pt x="398621" y="200293"/>
                </a:cubicBezTo>
                <a:lnTo>
                  <a:pt x="415230" y="233869"/>
                </a:lnTo>
                <a:cubicBezTo>
                  <a:pt x="424428" y="235119"/>
                  <a:pt x="433447" y="237619"/>
                  <a:pt x="441930" y="241102"/>
                </a:cubicBezTo>
                <a:lnTo>
                  <a:pt x="473184" y="220295"/>
                </a:lnTo>
                <a:cubicBezTo>
                  <a:pt x="482560" y="214045"/>
                  <a:pt x="494973" y="215295"/>
                  <a:pt x="502920" y="223242"/>
                </a:cubicBezTo>
                <a:lnTo>
                  <a:pt x="520065" y="240387"/>
                </a:lnTo>
                <a:cubicBezTo>
                  <a:pt x="528012" y="248335"/>
                  <a:pt x="529263" y="260836"/>
                  <a:pt x="523012" y="270123"/>
                </a:cubicBezTo>
                <a:lnTo>
                  <a:pt x="502206" y="301288"/>
                </a:lnTo>
                <a:cubicBezTo>
                  <a:pt x="503902" y="305485"/>
                  <a:pt x="505420" y="309860"/>
                  <a:pt x="506670" y="314414"/>
                </a:cubicBezTo>
                <a:cubicBezTo>
                  <a:pt x="507921" y="318968"/>
                  <a:pt x="508724" y="323433"/>
                  <a:pt x="509349" y="327987"/>
                </a:cubicBezTo>
                <a:lnTo>
                  <a:pt x="543014" y="344597"/>
                </a:lnTo>
                <a:cubicBezTo>
                  <a:pt x="553105" y="349597"/>
                  <a:pt x="558284" y="361027"/>
                  <a:pt x="555337" y="371832"/>
                </a:cubicBezTo>
                <a:lnTo>
                  <a:pt x="549086" y="395228"/>
                </a:lnTo>
                <a:cubicBezTo>
                  <a:pt x="546140" y="406033"/>
                  <a:pt x="536049" y="413355"/>
                  <a:pt x="524798" y="412641"/>
                </a:cubicBezTo>
                <a:lnTo>
                  <a:pt x="487293" y="410230"/>
                </a:lnTo>
                <a:cubicBezTo>
                  <a:pt x="481667" y="417463"/>
                  <a:pt x="475149" y="424160"/>
                  <a:pt x="467737" y="429875"/>
                </a:cubicBezTo>
                <a:lnTo>
                  <a:pt x="470148" y="467291"/>
                </a:lnTo>
                <a:cubicBezTo>
                  <a:pt x="470862" y="478542"/>
                  <a:pt x="463540" y="488722"/>
                  <a:pt x="452735" y="491579"/>
                </a:cubicBezTo>
                <a:lnTo>
                  <a:pt x="429339" y="497830"/>
                </a:lnTo>
                <a:cubicBezTo>
                  <a:pt x="418445" y="500777"/>
                  <a:pt x="407104" y="495598"/>
                  <a:pt x="402104" y="485507"/>
                </a:cubicBezTo>
                <a:lnTo>
                  <a:pt x="385495" y="451931"/>
                </a:lnTo>
                <a:cubicBezTo>
                  <a:pt x="376297" y="450681"/>
                  <a:pt x="367278" y="448181"/>
                  <a:pt x="358795" y="444698"/>
                </a:cubicBezTo>
                <a:lnTo>
                  <a:pt x="327541" y="465505"/>
                </a:lnTo>
                <a:cubicBezTo>
                  <a:pt x="318165" y="471755"/>
                  <a:pt x="305753" y="470505"/>
                  <a:pt x="297805" y="462558"/>
                </a:cubicBezTo>
                <a:lnTo>
                  <a:pt x="280660" y="445413"/>
                </a:lnTo>
                <a:cubicBezTo>
                  <a:pt x="272713" y="437465"/>
                  <a:pt x="271463" y="425053"/>
                  <a:pt x="277713" y="415677"/>
                </a:cubicBezTo>
                <a:lnTo>
                  <a:pt x="298519" y="384423"/>
                </a:lnTo>
                <a:cubicBezTo>
                  <a:pt x="296823" y="380226"/>
                  <a:pt x="295305" y="375851"/>
                  <a:pt x="294055" y="371296"/>
                </a:cubicBezTo>
                <a:cubicBezTo>
                  <a:pt x="292804" y="366742"/>
                  <a:pt x="292001" y="362188"/>
                  <a:pt x="291376" y="357723"/>
                </a:cubicBezTo>
                <a:lnTo>
                  <a:pt x="257711" y="341114"/>
                </a:lnTo>
                <a:cubicBezTo>
                  <a:pt x="247620" y="336113"/>
                  <a:pt x="242530" y="324683"/>
                  <a:pt x="245388" y="313879"/>
                </a:cubicBezTo>
                <a:lnTo>
                  <a:pt x="251639" y="290483"/>
                </a:lnTo>
                <a:cubicBezTo>
                  <a:pt x="254585" y="279678"/>
                  <a:pt x="264676" y="272355"/>
                  <a:pt x="275927" y="273070"/>
                </a:cubicBezTo>
                <a:lnTo>
                  <a:pt x="313343" y="275481"/>
                </a:lnTo>
                <a:cubicBezTo>
                  <a:pt x="318968" y="268248"/>
                  <a:pt x="325487" y="261551"/>
                  <a:pt x="332899" y="255836"/>
                </a:cubicBezTo>
                <a:lnTo>
                  <a:pt x="330488" y="218509"/>
                </a:lnTo>
                <a:cubicBezTo>
                  <a:pt x="329773" y="207258"/>
                  <a:pt x="337096" y="197078"/>
                  <a:pt x="347901" y="194221"/>
                </a:cubicBezTo>
                <a:lnTo>
                  <a:pt x="371296" y="187970"/>
                </a:lnTo>
                <a:close/>
                <a:moveTo>
                  <a:pt x="400407" y="303609"/>
                </a:moveTo>
                <a:cubicBezTo>
                  <a:pt x="378722" y="303634"/>
                  <a:pt x="361137" y="321260"/>
                  <a:pt x="361161" y="342945"/>
                </a:cubicBezTo>
                <a:cubicBezTo>
                  <a:pt x="361186" y="364630"/>
                  <a:pt x="378811" y="382215"/>
                  <a:pt x="400496" y="382191"/>
                </a:cubicBezTo>
                <a:cubicBezTo>
                  <a:pt x="422182" y="382166"/>
                  <a:pt x="439767" y="364540"/>
                  <a:pt x="439742" y="342855"/>
                </a:cubicBezTo>
                <a:cubicBezTo>
                  <a:pt x="439718" y="321170"/>
                  <a:pt x="422092" y="303585"/>
                  <a:pt x="400407" y="303609"/>
                </a:cubicBezTo>
                <a:close/>
                <a:moveTo>
                  <a:pt x="200829" y="-40630"/>
                </a:moveTo>
                <a:lnTo>
                  <a:pt x="224224" y="-34379"/>
                </a:lnTo>
                <a:cubicBezTo>
                  <a:pt x="235029" y="-31433"/>
                  <a:pt x="242352" y="-21253"/>
                  <a:pt x="241637" y="-10091"/>
                </a:cubicBezTo>
                <a:lnTo>
                  <a:pt x="239226" y="27236"/>
                </a:lnTo>
                <a:cubicBezTo>
                  <a:pt x="246638" y="32951"/>
                  <a:pt x="253157" y="39559"/>
                  <a:pt x="258782" y="46881"/>
                </a:cubicBezTo>
                <a:lnTo>
                  <a:pt x="296287" y="44470"/>
                </a:lnTo>
                <a:cubicBezTo>
                  <a:pt x="307449" y="43755"/>
                  <a:pt x="317629" y="51078"/>
                  <a:pt x="320576" y="61883"/>
                </a:cubicBezTo>
                <a:lnTo>
                  <a:pt x="326827" y="85279"/>
                </a:lnTo>
                <a:cubicBezTo>
                  <a:pt x="329684" y="96083"/>
                  <a:pt x="324594" y="107513"/>
                  <a:pt x="314504" y="112514"/>
                </a:cubicBezTo>
                <a:lnTo>
                  <a:pt x="280839" y="129123"/>
                </a:lnTo>
                <a:cubicBezTo>
                  <a:pt x="280214" y="133677"/>
                  <a:pt x="279321" y="138232"/>
                  <a:pt x="278160" y="142696"/>
                </a:cubicBezTo>
                <a:cubicBezTo>
                  <a:pt x="276999" y="147161"/>
                  <a:pt x="275392" y="151626"/>
                  <a:pt x="273695" y="155823"/>
                </a:cubicBezTo>
                <a:lnTo>
                  <a:pt x="294501" y="187077"/>
                </a:lnTo>
                <a:cubicBezTo>
                  <a:pt x="300752" y="196453"/>
                  <a:pt x="299502" y="208865"/>
                  <a:pt x="291554" y="216813"/>
                </a:cubicBezTo>
                <a:lnTo>
                  <a:pt x="274409" y="233958"/>
                </a:lnTo>
                <a:cubicBezTo>
                  <a:pt x="266462" y="241905"/>
                  <a:pt x="254050" y="243155"/>
                  <a:pt x="244673" y="236905"/>
                </a:cubicBezTo>
                <a:lnTo>
                  <a:pt x="213420" y="216098"/>
                </a:lnTo>
                <a:cubicBezTo>
                  <a:pt x="204936" y="219581"/>
                  <a:pt x="195917" y="222081"/>
                  <a:pt x="186720" y="223331"/>
                </a:cubicBezTo>
                <a:lnTo>
                  <a:pt x="170111" y="256907"/>
                </a:lnTo>
                <a:cubicBezTo>
                  <a:pt x="165110" y="266998"/>
                  <a:pt x="153680" y="272088"/>
                  <a:pt x="142875" y="269230"/>
                </a:cubicBezTo>
                <a:lnTo>
                  <a:pt x="119479" y="262979"/>
                </a:lnTo>
                <a:cubicBezTo>
                  <a:pt x="108585" y="260033"/>
                  <a:pt x="101352" y="249853"/>
                  <a:pt x="102066" y="238691"/>
                </a:cubicBezTo>
                <a:lnTo>
                  <a:pt x="104477" y="201275"/>
                </a:lnTo>
                <a:cubicBezTo>
                  <a:pt x="97066" y="195560"/>
                  <a:pt x="90547" y="188952"/>
                  <a:pt x="84921" y="181630"/>
                </a:cubicBezTo>
                <a:lnTo>
                  <a:pt x="47417" y="184041"/>
                </a:lnTo>
                <a:cubicBezTo>
                  <a:pt x="36255" y="184755"/>
                  <a:pt x="26075" y="177433"/>
                  <a:pt x="23128" y="166628"/>
                </a:cubicBezTo>
                <a:lnTo>
                  <a:pt x="16877" y="143232"/>
                </a:lnTo>
                <a:cubicBezTo>
                  <a:pt x="14020" y="132427"/>
                  <a:pt x="19110" y="120997"/>
                  <a:pt x="29200" y="115997"/>
                </a:cubicBezTo>
                <a:lnTo>
                  <a:pt x="62865" y="99387"/>
                </a:lnTo>
                <a:cubicBezTo>
                  <a:pt x="63490" y="94833"/>
                  <a:pt x="64383" y="90368"/>
                  <a:pt x="65544" y="85814"/>
                </a:cubicBezTo>
                <a:cubicBezTo>
                  <a:pt x="66794" y="81260"/>
                  <a:pt x="68223" y="76885"/>
                  <a:pt x="70009" y="72688"/>
                </a:cubicBezTo>
                <a:lnTo>
                  <a:pt x="49203" y="41523"/>
                </a:lnTo>
                <a:cubicBezTo>
                  <a:pt x="42952" y="32147"/>
                  <a:pt x="44202" y="19735"/>
                  <a:pt x="52149" y="11787"/>
                </a:cubicBezTo>
                <a:lnTo>
                  <a:pt x="69294" y="-5358"/>
                </a:lnTo>
                <a:cubicBezTo>
                  <a:pt x="77242" y="-13305"/>
                  <a:pt x="89654" y="-14555"/>
                  <a:pt x="99030" y="-8305"/>
                </a:cubicBezTo>
                <a:lnTo>
                  <a:pt x="130284" y="12502"/>
                </a:lnTo>
                <a:cubicBezTo>
                  <a:pt x="138767" y="9019"/>
                  <a:pt x="147786" y="6519"/>
                  <a:pt x="156984" y="5269"/>
                </a:cubicBezTo>
                <a:lnTo>
                  <a:pt x="173593" y="-28307"/>
                </a:lnTo>
                <a:cubicBezTo>
                  <a:pt x="178594" y="-38398"/>
                  <a:pt x="189934" y="-43488"/>
                  <a:pt x="200829" y="-40630"/>
                </a:cubicBezTo>
                <a:close/>
                <a:moveTo>
                  <a:pt x="171807" y="75009"/>
                </a:moveTo>
                <a:cubicBezTo>
                  <a:pt x="150122" y="75009"/>
                  <a:pt x="132517" y="92615"/>
                  <a:pt x="132517" y="114300"/>
                </a:cubicBezTo>
                <a:cubicBezTo>
                  <a:pt x="132517" y="135985"/>
                  <a:pt x="150122" y="153591"/>
                  <a:pt x="171807" y="153591"/>
                </a:cubicBezTo>
                <a:cubicBezTo>
                  <a:pt x="193492" y="153591"/>
                  <a:pt x="211098" y="135985"/>
                  <a:pt x="211098" y="114300"/>
                </a:cubicBezTo>
                <a:cubicBezTo>
                  <a:pt x="211098" y="92615"/>
                  <a:pt x="193492" y="75009"/>
                  <a:pt x="171807" y="75009"/>
                </a:cubicBezTo>
                <a:close/>
              </a:path>
            </a:pathLst>
          </a:custGeom>
          <a:solidFill>
            <a:srgbClr val="4A90E2"/>
          </a:solidFill>
        </p:spPr>
      </p:sp>
      <p:sp>
        <p:nvSpPr>
          <p:cNvPr id="7" name="Text 4"/>
          <p:cNvSpPr/>
          <p:nvPr>
            <p:custDataLst>
              <p:tags r:id="rId4"/>
            </p:custDataLst>
          </p:nvPr>
        </p:nvSpPr>
        <p:spPr>
          <a:xfrm>
            <a:off x="1059815" y="4114800"/>
            <a:ext cx="2315845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333333"/>
                </a:solidFill>
                <a:latin typeface="Arial" panose="020B0604020202020204" pitchFamily="34" charset="0"/>
                <a:ea typeface="Noto Sans SC" panose="020B0200000000000000" pitchFamily="34" charset="-122"/>
                <a:cs typeface="Arial" panose="020B0604020202020204" pitchFamily="34" charset="0"/>
              </a:rPr>
              <a:t>Physical smoothing</a:t>
            </a:r>
            <a:endParaRPr lang="en-US" sz="1800" b="1" dirty="0">
              <a:solidFill>
                <a:srgbClr val="333333"/>
              </a:solidFill>
              <a:latin typeface="Arial" panose="020B0604020202020204" pitchFamily="34" charset="0"/>
              <a:ea typeface="Noto Sans SC" panose="020B0200000000000000" pitchFamily="34" charset="-122"/>
              <a:cs typeface="Arial" panose="020B0604020202020204" pitchFamily="34" charset="0"/>
            </a:endParaRPr>
          </a:p>
        </p:txBody>
      </p:sp>
      <p:sp>
        <p:nvSpPr>
          <p:cNvPr id="8" name="Text 5"/>
          <p:cNvSpPr/>
          <p:nvPr>
            <p:custDataLst>
              <p:tags r:id="rId5"/>
            </p:custDataLst>
          </p:nvPr>
        </p:nvSpPr>
        <p:spPr>
          <a:xfrm>
            <a:off x="414655" y="4648200"/>
            <a:ext cx="3363595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333333"/>
                </a:solidFill>
                <a:latin typeface="Arial" panose="020B0604020202020204" pitchFamily="34" charset="0"/>
                <a:ea typeface="Noto Sans SC" panose="020B0200000000000000" pitchFamily="34" charset="-122"/>
                <a:cs typeface="Arial" panose="020B0604020202020204" pitchFamily="34" charset="0"/>
              </a:rPr>
              <a:t>The robot moves naturally and smoothly, without any jumping or stuttering.</a:t>
            </a:r>
            <a:endParaRPr lang="en-US" sz="1400" dirty="0">
              <a:solidFill>
                <a:srgbClr val="333333"/>
              </a:solidFill>
              <a:latin typeface="Arial" panose="020B0604020202020204" pitchFamily="34" charset="0"/>
              <a:ea typeface="Noto Sans SC" panose="020B0200000000000000" pitchFamily="34" charset="-122"/>
              <a:cs typeface="Arial" panose="020B0604020202020204" pitchFamily="34" charset="0"/>
            </a:endParaRPr>
          </a:p>
        </p:txBody>
      </p:sp>
      <p:sp>
        <p:nvSpPr>
          <p:cNvPr id="9" name="Shape 6"/>
          <p:cNvSpPr/>
          <p:nvPr>
            <p:custDataLst>
              <p:tags r:id="rId6"/>
            </p:custDataLst>
          </p:nvPr>
        </p:nvSpPr>
        <p:spPr>
          <a:xfrm>
            <a:off x="4284067" y="3302000"/>
            <a:ext cx="3619500" cy="1930400"/>
          </a:xfrm>
          <a:custGeom>
            <a:avLst/>
            <a:gdLst/>
            <a:ahLst/>
            <a:cxnLst/>
            <a:rect l="l" t="t" r="r" b="b"/>
            <a:pathLst>
              <a:path w="3619500" h="1930400">
                <a:moveTo>
                  <a:pt x="101597" y="0"/>
                </a:moveTo>
                <a:lnTo>
                  <a:pt x="3517903" y="0"/>
                </a:lnTo>
                <a:cubicBezTo>
                  <a:pt x="3574013" y="0"/>
                  <a:pt x="3619500" y="45487"/>
                  <a:pt x="3619500" y="101597"/>
                </a:cubicBezTo>
                <a:lnTo>
                  <a:pt x="3619500" y="1828803"/>
                </a:lnTo>
                <a:cubicBezTo>
                  <a:pt x="3619500" y="1884913"/>
                  <a:pt x="3574013" y="1930400"/>
                  <a:pt x="3517903" y="1930400"/>
                </a:cubicBezTo>
                <a:lnTo>
                  <a:pt x="101597" y="1930400"/>
                </a:lnTo>
                <a:cubicBezTo>
                  <a:pt x="45487" y="1930400"/>
                  <a:pt x="0" y="1884913"/>
                  <a:pt x="0" y="1828803"/>
                </a:cubicBezTo>
                <a:lnTo>
                  <a:pt x="0" y="101597"/>
                </a:lnTo>
                <a:cubicBezTo>
                  <a:pt x="0" y="45487"/>
                  <a:pt x="45487" y="0"/>
                  <a:pt x="101597" y="0"/>
                </a:cubicBezTo>
                <a:close/>
              </a:path>
            </a:pathLst>
          </a:custGeom>
          <a:solidFill>
            <a:srgbClr val="ADD8E6">
              <a:alpha val="30196"/>
            </a:srgbClr>
          </a:solidFill>
        </p:spPr>
      </p:sp>
      <p:sp>
        <p:nvSpPr>
          <p:cNvPr id="10" name="Shape 7"/>
          <p:cNvSpPr/>
          <p:nvPr>
            <p:custDataLst>
              <p:tags r:id="rId7"/>
            </p:custDataLst>
          </p:nvPr>
        </p:nvSpPr>
        <p:spPr>
          <a:xfrm>
            <a:off x="5867301" y="3505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85725"/>
                </a:moveTo>
                <a:cubicBezTo>
                  <a:pt x="457200" y="130552"/>
                  <a:pt x="404426" y="197435"/>
                  <a:pt x="381655" y="224135"/>
                </a:cubicBezTo>
                <a:cubicBezTo>
                  <a:pt x="378262" y="228064"/>
                  <a:pt x="373261" y="229582"/>
                  <a:pt x="368707" y="228600"/>
                </a:cubicBezTo>
                <a:lnTo>
                  <a:pt x="285750" y="228600"/>
                </a:lnTo>
                <a:cubicBezTo>
                  <a:pt x="269944" y="228600"/>
                  <a:pt x="257175" y="241369"/>
                  <a:pt x="257175" y="257175"/>
                </a:cubicBezTo>
                <a:cubicBezTo>
                  <a:pt x="257175" y="272981"/>
                  <a:pt x="269944" y="285750"/>
                  <a:pt x="285750" y="285750"/>
                </a:cubicBezTo>
                <a:lnTo>
                  <a:pt x="371475" y="285750"/>
                </a:lnTo>
                <a:cubicBezTo>
                  <a:pt x="418802" y="285750"/>
                  <a:pt x="457200" y="324148"/>
                  <a:pt x="457200" y="371475"/>
                </a:cubicBezTo>
                <a:cubicBezTo>
                  <a:pt x="457200" y="418802"/>
                  <a:pt x="418802" y="457200"/>
                  <a:pt x="371475" y="457200"/>
                </a:cubicBezTo>
                <a:lnTo>
                  <a:pt x="124658" y="457200"/>
                </a:lnTo>
                <a:cubicBezTo>
                  <a:pt x="132427" y="448360"/>
                  <a:pt x="141893" y="437019"/>
                  <a:pt x="151448" y="424339"/>
                </a:cubicBezTo>
                <a:cubicBezTo>
                  <a:pt x="157073" y="416838"/>
                  <a:pt x="162878" y="408622"/>
                  <a:pt x="168414" y="400050"/>
                </a:cubicBezTo>
                <a:lnTo>
                  <a:pt x="371475" y="400050"/>
                </a:lnTo>
                <a:cubicBezTo>
                  <a:pt x="387281" y="400050"/>
                  <a:pt x="400050" y="387281"/>
                  <a:pt x="400050" y="371475"/>
                </a:cubicBezTo>
                <a:cubicBezTo>
                  <a:pt x="400050" y="355669"/>
                  <a:pt x="387281" y="342900"/>
                  <a:pt x="371475" y="342900"/>
                </a:cubicBezTo>
                <a:lnTo>
                  <a:pt x="285750" y="342900"/>
                </a:lnTo>
                <a:cubicBezTo>
                  <a:pt x="238423" y="342900"/>
                  <a:pt x="200025" y="304502"/>
                  <a:pt x="200025" y="257175"/>
                </a:cubicBezTo>
                <a:cubicBezTo>
                  <a:pt x="200025" y="209848"/>
                  <a:pt x="238423" y="171450"/>
                  <a:pt x="285750" y="171450"/>
                </a:cubicBezTo>
                <a:lnTo>
                  <a:pt x="321290" y="171450"/>
                </a:lnTo>
                <a:cubicBezTo>
                  <a:pt x="302538" y="143321"/>
                  <a:pt x="285750" y="110996"/>
                  <a:pt x="285750" y="85725"/>
                </a:cubicBezTo>
                <a:cubicBezTo>
                  <a:pt x="285750" y="38398"/>
                  <a:pt x="324148" y="0"/>
                  <a:pt x="371475" y="0"/>
                </a:cubicBezTo>
                <a:cubicBezTo>
                  <a:pt x="418802" y="0"/>
                  <a:pt x="457200" y="38398"/>
                  <a:pt x="457200" y="85725"/>
                </a:cubicBezTo>
                <a:close/>
                <a:moveTo>
                  <a:pt x="104567" y="436751"/>
                </a:moveTo>
                <a:cubicBezTo>
                  <a:pt x="101173" y="440591"/>
                  <a:pt x="98137" y="443984"/>
                  <a:pt x="95548" y="446842"/>
                </a:cubicBezTo>
                <a:lnTo>
                  <a:pt x="93940" y="448628"/>
                </a:lnTo>
                <a:lnTo>
                  <a:pt x="93762" y="448449"/>
                </a:lnTo>
                <a:cubicBezTo>
                  <a:pt x="88404" y="452557"/>
                  <a:pt x="80724" y="452021"/>
                  <a:pt x="75902" y="446842"/>
                </a:cubicBezTo>
                <a:cubicBezTo>
                  <a:pt x="53400" y="422374"/>
                  <a:pt x="0" y="359420"/>
                  <a:pt x="0" y="314325"/>
                </a:cubicBezTo>
                <a:cubicBezTo>
                  <a:pt x="0" y="266998"/>
                  <a:pt x="38398" y="228600"/>
                  <a:pt x="85725" y="228600"/>
                </a:cubicBezTo>
                <a:cubicBezTo>
                  <a:pt x="133052" y="228600"/>
                  <a:pt x="171450" y="266998"/>
                  <a:pt x="171450" y="314325"/>
                </a:cubicBezTo>
                <a:cubicBezTo>
                  <a:pt x="171450" y="341114"/>
                  <a:pt x="152608" y="374154"/>
                  <a:pt x="132606" y="401747"/>
                </a:cubicBezTo>
                <a:cubicBezTo>
                  <a:pt x="123051" y="414873"/>
                  <a:pt x="113228" y="426750"/>
                  <a:pt x="105102" y="436126"/>
                </a:cubicBezTo>
                <a:lnTo>
                  <a:pt x="104567" y="436751"/>
                </a:lnTo>
                <a:close/>
                <a:moveTo>
                  <a:pt x="114300" y="314325"/>
                </a:moveTo>
                <a:cubicBezTo>
                  <a:pt x="114300" y="298554"/>
                  <a:pt x="101496" y="285750"/>
                  <a:pt x="85725" y="285750"/>
                </a:cubicBezTo>
                <a:cubicBezTo>
                  <a:pt x="69954" y="285750"/>
                  <a:pt x="57150" y="298554"/>
                  <a:pt x="57150" y="314325"/>
                </a:cubicBezTo>
                <a:cubicBezTo>
                  <a:pt x="57150" y="330096"/>
                  <a:pt x="69954" y="342900"/>
                  <a:pt x="85725" y="342900"/>
                </a:cubicBezTo>
                <a:cubicBezTo>
                  <a:pt x="101496" y="342900"/>
                  <a:pt x="114300" y="330096"/>
                  <a:pt x="114300" y="314325"/>
                </a:cubicBezTo>
                <a:close/>
                <a:moveTo>
                  <a:pt x="371475" y="114300"/>
                </a:moveTo>
                <a:cubicBezTo>
                  <a:pt x="387246" y="114300"/>
                  <a:pt x="400050" y="101496"/>
                  <a:pt x="400050" y="85725"/>
                </a:cubicBezTo>
                <a:cubicBezTo>
                  <a:pt x="400050" y="69954"/>
                  <a:pt x="387246" y="57150"/>
                  <a:pt x="371475" y="57150"/>
                </a:cubicBezTo>
                <a:cubicBezTo>
                  <a:pt x="355704" y="57150"/>
                  <a:pt x="342900" y="69954"/>
                  <a:pt x="342900" y="85725"/>
                </a:cubicBezTo>
                <a:cubicBezTo>
                  <a:pt x="342900" y="101496"/>
                  <a:pt x="355704" y="114300"/>
                  <a:pt x="371475" y="114300"/>
                </a:cubicBezTo>
                <a:close/>
              </a:path>
            </a:pathLst>
          </a:custGeom>
          <a:solidFill>
            <a:srgbClr val="4A90E2"/>
          </a:solidFill>
        </p:spPr>
      </p:sp>
      <p:sp>
        <p:nvSpPr>
          <p:cNvPr id="11" name="Text 8"/>
          <p:cNvSpPr/>
          <p:nvPr>
            <p:custDataLst>
              <p:tags r:id="rId8"/>
            </p:custDataLst>
          </p:nvPr>
        </p:nvSpPr>
        <p:spPr>
          <a:xfrm>
            <a:off x="5001895" y="4114800"/>
            <a:ext cx="2126615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  <a:buClrTx/>
              <a:buSzTx/>
              <a:buFontTx/>
            </a:pPr>
            <a:r>
              <a:rPr lang="en-US" sz="1800" b="1" dirty="0">
                <a:solidFill>
                  <a:srgbClr val="333333"/>
                </a:solidFill>
                <a:latin typeface="Arial" panose="020B0604020202020204" pitchFamily="34" charset="0"/>
                <a:ea typeface="Noto Sans SC" panose="020B0200000000000000" pitchFamily="34" charset="-122"/>
                <a:cs typeface="Arial" panose="020B0604020202020204" pitchFamily="34" charset="0"/>
              </a:rPr>
              <a:t>Path unobstructed</a:t>
            </a:r>
            <a:endParaRPr lang="en-US" sz="1800" b="1" dirty="0">
              <a:solidFill>
                <a:srgbClr val="333333"/>
              </a:solidFill>
              <a:latin typeface="Arial" panose="020B0604020202020204" pitchFamily="34" charset="0"/>
              <a:ea typeface="Noto Sans SC" panose="020B0200000000000000" pitchFamily="34" charset="-122"/>
              <a:cs typeface="Arial" panose="020B0604020202020204" pitchFamily="34" charset="0"/>
            </a:endParaRPr>
          </a:p>
        </p:txBody>
      </p:sp>
      <p:sp>
        <p:nvSpPr>
          <p:cNvPr id="12" name="Text 9"/>
          <p:cNvSpPr/>
          <p:nvPr>
            <p:custDataLst>
              <p:tags r:id="rId9"/>
            </p:custDataLst>
          </p:nvPr>
        </p:nvSpPr>
        <p:spPr>
          <a:xfrm>
            <a:off x="4252595" y="4521200"/>
            <a:ext cx="3699510" cy="508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  <a:buClrTx/>
              <a:buSzTx/>
              <a:buFontTx/>
            </a:pPr>
            <a:r>
              <a:rPr lang="en-US" sz="1400" dirty="0">
                <a:solidFill>
                  <a:srgbClr val="333333"/>
                </a:solidFill>
                <a:latin typeface="Arial" panose="020B0604020202020204" pitchFamily="34" charset="0"/>
                <a:ea typeface="Noto Sans SC" panose="020B0200000000000000" pitchFamily="34" charset="-122"/>
                <a:cs typeface="Arial" panose="020B0604020202020204" pitchFamily="34" charset="0"/>
              </a:rPr>
              <a:t>Intelligent path planning ensures that multiple robots can collaborate without conflicts.</a:t>
            </a:r>
            <a:endParaRPr lang="en-US" sz="1400" dirty="0">
              <a:solidFill>
                <a:srgbClr val="333333"/>
              </a:solidFill>
              <a:latin typeface="Arial" panose="020B0604020202020204" pitchFamily="34" charset="0"/>
              <a:ea typeface="Noto Sans SC" panose="020B0200000000000000" pitchFamily="34" charset="-122"/>
              <a:cs typeface="Arial" panose="020B0604020202020204" pitchFamily="34" charset="0"/>
            </a:endParaRPr>
          </a:p>
        </p:txBody>
      </p:sp>
      <p:sp>
        <p:nvSpPr>
          <p:cNvPr id="13" name="Shape 10"/>
          <p:cNvSpPr/>
          <p:nvPr>
            <p:custDataLst>
              <p:tags r:id="rId10"/>
            </p:custDataLst>
          </p:nvPr>
        </p:nvSpPr>
        <p:spPr>
          <a:xfrm>
            <a:off x="8314234" y="3302000"/>
            <a:ext cx="3619500" cy="1930400"/>
          </a:xfrm>
          <a:custGeom>
            <a:avLst/>
            <a:gdLst/>
            <a:ahLst/>
            <a:cxnLst/>
            <a:rect l="l" t="t" r="r" b="b"/>
            <a:pathLst>
              <a:path w="3619500" h="1930400">
                <a:moveTo>
                  <a:pt x="101597" y="0"/>
                </a:moveTo>
                <a:lnTo>
                  <a:pt x="3517903" y="0"/>
                </a:lnTo>
                <a:cubicBezTo>
                  <a:pt x="3574013" y="0"/>
                  <a:pt x="3619500" y="45487"/>
                  <a:pt x="3619500" y="101597"/>
                </a:cubicBezTo>
                <a:lnTo>
                  <a:pt x="3619500" y="1828803"/>
                </a:lnTo>
                <a:cubicBezTo>
                  <a:pt x="3619500" y="1884913"/>
                  <a:pt x="3574013" y="1930400"/>
                  <a:pt x="3517903" y="1930400"/>
                </a:cubicBezTo>
                <a:lnTo>
                  <a:pt x="101597" y="1930400"/>
                </a:lnTo>
                <a:cubicBezTo>
                  <a:pt x="45487" y="1930400"/>
                  <a:pt x="0" y="1884913"/>
                  <a:pt x="0" y="1828803"/>
                </a:cubicBezTo>
                <a:lnTo>
                  <a:pt x="0" y="101597"/>
                </a:lnTo>
                <a:cubicBezTo>
                  <a:pt x="0" y="45487"/>
                  <a:pt x="45487" y="0"/>
                  <a:pt x="101597" y="0"/>
                </a:cubicBezTo>
                <a:close/>
              </a:path>
            </a:pathLst>
          </a:custGeom>
          <a:solidFill>
            <a:srgbClr val="ADD8E6">
              <a:alpha val="30196"/>
            </a:srgbClr>
          </a:solidFill>
        </p:spPr>
      </p:sp>
      <p:sp>
        <p:nvSpPr>
          <p:cNvPr id="14" name="Shape 11"/>
          <p:cNvSpPr/>
          <p:nvPr>
            <p:custDataLst>
              <p:tags r:id="rId11"/>
            </p:custDataLst>
          </p:nvPr>
        </p:nvSpPr>
        <p:spPr>
          <a:xfrm>
            <a:off x="9868892" y="3505200"/>
            <a:ext cx="514350" cy="457200"/>
          </a:xfrm>
          <a:custGeom>
            <a:avLst/>
            <a:gdLst/>
            <a:ahLst/>
            <a:cxnLst/>
            <a:rect l="l" t="t" r="r" b="b"/>
            <a:pathLst>
              <a:path w="514350" h="457200">
                <a:moveTo>
                  <a:pt x="78492" y="10269"/>
                </a:moveTo>
                <a:cubicBezTo>
                  <a:pt x="68401" y="4108"/>
                  <a:pt x="55185" y="7412"/>
                  <a:pt x="49024" y="17502"/>
                </a:cubicBezTo>
                <a:cubicBezTo>
                  <a:pt x="26878" y="54114"/>
                  <a:pt x="14198" y="97066"/>
                  <a:pt x="14198" y="142875"/>
                </a:cubicBezTo>
                <a:cubicBezTo>
                  <a:pt x="14198" y="188684"/>
                  <a:pt x="26878" y="231636"/>
                  <a:pt x="49024" y="268248"/>
                </a:cubicBezTo>
                <a:cubicBezTo>
                  <a:pt x="55185" y="278338"/>
                  <a:pt x="68312" y="281642"/>
                  <a:pt x="78492" y="275481"/>
                </a:cubicBezTo>
                <a:cubicBezTo>
                  <a:pt x="88672" y="269319"/>
                  <a:pt x="91886" y="256193"/>
                  <a:pt x="85725" y="246013"/>
                </a:cubicBezTo>
                <a:cubicBezTo>
                  <a:pt x="67598" y="216009"/>
                  <a:pt x="57150" y="180648"/>
                  <a:pt x="57150" y="142875"/>
                </a:cubicBezTo>
                <a:cubicBezTo>
                  <a:pt x="57150" y="105102"/>
                  <a:pt x="67598" y="69741"/>
                  <a:pt x="85814" y="39648"/>
                </a:cubicBezTo>
                <a:cubicBezTo>
                  <a:pt x="91976" y="29557"/>
                  <a:pt x="88672" y="16341"/>
                  <a:pt x="78581" y="10180"/>
                </a:cubicBezTo>
                <a:close/>
                <a:moveTo>
                  <a:pt x="435769" y="10269"/>
                </a:moveTo>
                <a:cubicBezTo>
                  <a:pt x="425678" y="16431"/>
                  <a:pt x="422374" y="29557"/>
                  <a:pt x="428536" y="39737"/>
                </a:cubicBezTo>
                <a:cubicBezTo>
                  <a:pt x="446752" y="69830"/>
                  <a:pt x="457200" y="105192"/>
                  <a:pt x="457200" y="142964"/>
                </a:cubicBezTo>
                <a:cubicBezTo>
                  <a:pt x="457200" y="180737"/>
                  <a:pt x="446752" y="216098"/>
                  <a:pt x="428536" y="246191"/>
                </a:cubicBezTo>
                <a:cubicBezTo>
                  <a:pt x="422374" y="256282"/>
                  <a:pt x="425678" y="269498"/>
                  <a:pt x="435769" y="275659"/>
                </a:cubicBezTo>
                <a:cubicBezTo>
                  <a:pt x="445859" y="281821"/>
                  <a:pt x="459075" y="278517"/>
                  <a:pt x="465237" y="268426"/>
                </a:cubicBezTo>
                <a:cubicBezTo>
                  <a:pt x="487382" y="231815"/>
                  <a:pt x="500063" y="188863"/>
                  <a:pt x="500063" y="143054"/>
                </a:cubicBezTo>
                <a:cubicBezTo>
                  <a:pt x="500063" y="97244"/>
                  <a:pt x="487382" y="54114"/>
                  <a:pt x="465237" y="17502"/>
                </a:cubicBezTo>
                <a:cubicBezTo>
                  <a:pt x="459075" y="7412"/>
                  <a:pt x="445949" y="4108"/>
                  <a:pt x="435769" y="10269"/>
                </a:cubicBezTo>
                <a:close/>
                <a:moveTo>
                  <a:pt x="285750" y="192345"/>
                </a:moveTo>
                <a:cubicBezTo>
                  <a:pt x="302806" y="182434"/>
                  <a:pt x="314325" y="164038"/>
                  <a:pt x="314325" y="142875"/>
                </a:cubicBezTo>
                <a:cubicBezTo>
                  <a:pt x="314325" y="111353"/>
                  <a:pt x="288697" y="85725"/>
                  <a:pt x="257175" y="85725"/>
                </a:cubicBezTo>
                <a:cubicBezTo>
                  <a:pt x="225653" y="85725"/>
                  <a:pt x="200025" y="111353"/>
                  <a:pt x="200025" y="142875"/>
                </a:cubicBezTo>
                <a:cubicBezTo>
                  <a:pt x="200025" y="164038"/>
                  <a:pt x="211544" y="182523"/>
                  <a:pt x="228600" y="192345"/>
                </a:cubicBezTo>
                <a:lnTo>
                  <a:pt x="228600" y="428625"/>
                </a:lnTo>
                <a:cubicBezTo>
                  <a:pt x="228600" y="444431"/>
                  <a:pt x="241369" y="457200"/>
                  <a:pt x="257175" y="457200"/>
                </a:cubicBezTo>
                <a:cubicBezTo>
                  <a:pt x="272981" y="457200"/>
                  <a:pt x="285750" y="444431"/>
                  <a:pt x="285750" y="428625"/>
                </a:cubicBezTo>
                <a:lnTo>
                  <a:pt x="285750" y="192345"/>
                </a:lnTo>
                <a:close/>
                <a:moveTo>
                  <a:pt x="160913" y="81260"/>
                </a:moveTo>
                <a:cubicBezTo>
                  <a:pt x="167342" y="71259"/>
                  <a:pt x="164396" y="58043"/>
                  <a:pt x="154484" y="51614"/>
                </a:cubicBezTo>
                <a:cubicBezTo>
                  <a:pt x="144572" y="45184"/>
                  <a:pt x="131266" y="48131"/>
                  <a:pt x="124837" y="58043"/>
                </a:cubicBezTo>
                <a:cubicBezTo>
                  <a:pt x="109121" y="82510"/>
                  <a:pt x="100013" y="111621"/>
                  <a:pt x="100013" y="142875"/>
                </a:cubicBezTo>
                <a:cubicBezTo>
                  <a:pt x="100013" y="174129"/>
                  <a:pt x="109121" y="203240"/>
                  <a:pt x="124837" y="227707"/>
                </a:cubicBezTo>
                <a:cubicBezTo>
                  <a:pt x="131266" y="237708"/>
                  <a:pt x="144482" y="240566"/>
                  <a:pt x="154484" y="234136"/>
                </a:cubicBezTo>
                <a:cubicBezTo>
                  <a:pt x="164485" y="227707"/>
                  <a:pt x="167342" y="214491"/>
                  <a:pt x="160913" y="204490"/>
                </a:cubicBezTo>
                <a:cubicBezTo>
                  <a:pt x="149483" y="186720"/>
                  <a:pt x="142875" y="165556"/>
                  <a:pt x="142875" y="142875"/>
                </a:cubicBezTo>
                <a:cubicBezTo>
                  <a:pt x="142875" y="120194"/>
                  <a:pt x="149483" y="99030"/>
                  <a:pt x="160913" y="81260"/>
                </a:cubicBezTo>
                <a:close/>
                <a:moveTo>
                  <a:pt x="389513" y="58043"/>
                </a:moveTo>
                <a:cubicBezTo>
                  <a:pt x="383084" y="48042"/>
                  <a:pt x="369868" y="45184"/>
                  <a:pt x="359866" y="51614"/>
                </a:cubicBezTo>
                <a:cubicBezTo>
                  <a:pt x="349865" y="58043"/>
                  <a:pt x="347008" y="71259"/>
                  <a:pt x="353437" y="81260"/>
                </a:cubicBezTo>
                <a:cubicBezTo>
                  <a:pt x="364867" y="99030"/>
                  <a:pt x="371475" y="120194"/>
                  <a:pt x="371475" y="142875"/>
                </a:cubicBezTo>
                <a:cubicBezTo>
                  <a:pt x="371475" y="165556"/>
                  <a:pt x="364867" y="186720"/>
                  <a:pt x="353437" y="204490"/>
                </a:cubicBezTo>
                <a:cubicBezTo>
                  <a:pt x="347008" y="214491"/>
                  <a:pt x="349954" y="227707"/>
                  <a:pt x="359866" y="234136"/>
                </a:cubicBezTo>
                <a:cubicBezTo>
                  <a:pt x="369778" y="240566"/>
                  <a:pt x="383084" y="237619"/>
                  <a:pt x="389513" y="227707"/>
                </a:cubicBezTo>
                <a:cubicBezTo>
                  <a:pt x="405229" y="203240"/>
                  <a:pt x="414338" y="174129"/>
                  <a:pt x="414338" y="142875"/>
                </a:cubicBezTo>
                <a:cubicBezTo>
                  <a:pt x="414338" y="111621"/>
                  <a:pt x="405229" y="82510"/>
                  <a:pt x="389513" y="58043"/>
                </a:cubicBezTo>
                <a:close/>
              </a:path>
            </a:pathLst>
          </a:custGeom>
          <a:solidFill>
            <a:srgbClr val="4A90E2"/>
          </a:solidFill>
        </p:spPr>
      </p:sp>
      <p:sp>
        <p:nvSpPr>
          <p:cNvPr id="15" name="Text 12"/>
          <p:cNvSpPr/>
          <p:nvPr>
            <p:custDataLst>
              <p:tags r:id="rId12"/>
            </p:custDataLst>
          </p:nvPr>
        </p:nvSpPr>
        <p:spPr>
          <a:xfrm>
            <a:off x="9377045" y="4114800"/>
            <a:ext cx="1966595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333333"/>
                </a:solidFill>
                <a:latin typeface="Arial" panose="020B0604020202020204" pitchFamily="34" charset="0"/>
                <a:ea typeface="Noto Sans SC" panose="020B0200000000000000" pitchFamily="34" charset="-122"/>
                <a:cs typeface="Arial" panose="020B0604020202020204" pitchFamily="34" charset="0"/>
              </a:rPr>
              <a:t>Real-time online</a:t>
            </a:r>
            <a:endParaRPr lang="en-US" sz="1800" b="1" dirty="0">
              <a:solidFill>
                <a:srgbClr val="333333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</a:endParaRPr>
          </a:p>
        </p:txBody>
      </p:sp>
      <p:sp>
        <p:nvSpPr>
          <p:cNvPr id="16" name="Text 13"/>
          <p:cNvSpPr/>
          <p:nvPr>
            <p:custDataLst>
              <p:tags r:id="rId13"/>
            </p:custDataLst>
          </p:nvPr>
        </p:nvSpPr>
        <p:spPr>
          <a:xfrm>
            <a:off x="8570317" y="4648200"/>
            <a:ext cx="31115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  <a:buClrTx/>
              <a:buSzTx/>
              <a:buFontTx/>
            </a:pPr>
            <a:r>
              <a:rPr lang="en-US" sz="1400" dirty="0">
                <a:solidFill>
                  <a:srgbClr val="333333"/>
                </a:solidFill>
                <a:latin typeface="Arial" panose="020B0604020202020204" pitchFamily="34" charset="0"/>
                <a:ea typeface="Noto Sans SC" panose="020B0200000000000000" pitchFamily="34" charset="-122"/>
                <a:cs typeface="Arial" panose="020B0604020202020204" pitchFamily="34" charset="0"/>
              </a:rPr>
              <a:t>State synchronization is low-latency, and client observation is lag-free.</a:t>
            </a:r>
            <a:endParaRPr lang="en-US" sz="1400" dirty="0">
              <a:solidFill>
                <a:srgbClr val="333333"/>
              </a:solidFill>
              <a:latin typeface="Arial" panose="020B0604020202020204" pitchFamily="34" charset="0"/>
              <a:ea typeface="Noto Sans SC" panose="020B0200000000000000" pitchFamily="34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5-17:31:01-d2tarldnfo2stf9djk00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58750" y="1651000"/>
            <a:ext cx="11874500" cy="457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3000" b="1" dirty="0">
                <a:solidFill>
                  <a:srgbClr val="4A90E2"/>
                </a:solidFill>
                <a:latin typeface="Arial" panose="020B0604020202020204" pitchFamily="34" charset="0"/>
                <a:ea typeface="Noto Sans SC" panose="020B0200000000000000" pitchFamily="34" charset="-122"/>
                <a:cs typeface="Arial" panose="020B0604020202020204" pitchFamily="34" charset="0"/>
              </a:rPr>
              <a:t>Overview of Six Major Subtasks and Roles</a:t>
            </a:r>
            <a:endParaRPr lang="en-US" sz="3000" b="1" dirty="0">
              <a:solidFill>
                <a:srgbClr val="4A90E2"/>
              </a:solidFill>
              <a:latin typeface="Arial" panose="020B0604020202020204" pitchFamily="34" charset="0"/>
              <a:ea typeface="Noto Sans SC" panose="020B0200000000000000" pitchFamily="34" charset="-122"/>
              <a:cs typeface="Arial" panose="020B0604020202020204" pitchFamily="34" charset="0"/>
            </a:endParaRPr>
          </a:p>
        </p:txBody>
      </p:sp>
      <p:sp>
        <p:nvSpPr>
          <p:cNvPr id="4" name="Shape 1"/>
          <p:cNvSpPr/>
          <p:nvPr>
            <p:custDataLst>
              <p:tags r:id="rId2"/>
            </p:custDataLst>
          </p:nvPr>
        </p:nvSpPr>
        <p:spPr>
          <a:xfrm>
            <a:off x="254000" y="2413000"/>
            <a:ext cx="0" cy="1016000"/>
          </a:xfrm>
          <a:prstGeom prst="line">
            <a:avLst/>
          </a:prstGeom>
          <a:noFill/>
          <a:ln w="50800">
            <a:solidFill>
              <a:srgbClr val="4A90E2"/>
            </a:solidFill>
            <a:prstDash val="solid"/>
            <a:headEnd type="none"/>
            <a:tailEnd type="none"/>
          </a:ln>
        </p:spPr>
      </p:sp>
      <p:sp>
        <p:nvSpPr>
          <p:cNvPr id="5" name="Shape 2"/>
          <p:cNvSpPr/>
          <p:nvPr>
            <p:custDataLst>
              <p:tags r:id="rId3"/>
            </p:custDataLst>
          </p:nvPr>
        </p:nvSpPr>
        <p:spPr>
          <a:xfrm>
            <a:off x="254000" y="2413000"/>
            <a:ext cx="3708400" cy="1016000"/>
          </a:xfrm>
          <a:custGeom>
            <a:avLst/>
            <a:gdLst/>
            <a:ahLst/>
            <a:cxnLst/>
            <a:rect l="l" t="t" r="r" b="b"/>
            <a:pathLst>
              <a:path w="3708400" h="1016000">
                <a:moveTo>
                  <a:pt x="0" y="0"/>
                </a:moveTo>
                <a:lnTo>
                  <a:pt x="3606800" y="0"/>
                </a:lnTo>
                <a:cubicBezTo>
                  <a:pt x="3662875" y="0"/>
                  <a:pt x="3708400" y="45525"/>
                  <a:pt x="3708400" y="101600"/>
                </a:cubicBezTo>
                <a:lnTo>
                  <a:pt x="3708400" y="914400"/>
                </a:lnTo>
                <a:cubicBezTo>
                  <a:pt x="3708400" y="970475"/>
                  <a:pt x="3662875" y="1016000"/>
                  <a:pt x="3606800" y="1016000"/>
                </a:cubicBezTo>
                <a:lnTo>
                  <a:pt x="0" y="1016000"/>
                </a:lnTo>
                <a:lnTo>
                  <a:pt x="0" y="0"/>
                </a:lnTo>
                <a:close/>
              </a:path>
            </a:pathLst>
          </a:custGeom>
          <a:solidFill>
            <a:srgbClr val="ADD8E6">
              <a:alpha val="30196"/>
            </a:srgbClr>
          </a:solidFill>
        </p:spPr>
      </p:sp>
      <p:sp>
        <p:nvSpPr>
          <p:cNvPr id="6" name="Text 3"/>
          <p:cNvSpPr/>
          <p:nvPr>
            <p:custDataLst>
              <p:tags r:id="rId4"/>
            </p:custDataLst>
          </p:nvPr>
        </p:nvSpPr>
        <p:spPr>
          <a:xfrm>
            <a:off x="508000" y="2616200"/>
            <a:ext cx="34163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333333"/>
                </a:solidFill>
                <a:latin typeface="Arial" panose="020B0604020202020204" pitchFamily="34" charset="0"/>
                <a:ea typeface="Noto Sans SC" panose="020B0200000000000000" pitchFamily="34" charset="-122"/>
                <a:cs typeface="Arial" panose="020B0604020202020204" pitchFamily="34" charset="0"/>
              </a:rPr>
              <a:t>Grid Physics: Zhu Quanyuan</a:t>
            </a:r>
            <a:endParaRPr lang="en-US" sz="1800" b="1" dirty="0">
              <a:solidFill>
                <a:srgbClr val="333333"/>
              </a:solidFill>
              <a:latin typeface="Arial" panose="020B0604020202020204" pitchFamily="34" charset="0"/>
              <a:ea typeface="Noto Sans SC" panose="020B0200000000000000" pitchFamily="34" charset="-122"/>
              <a:cs typeface="Arial" panose="020B0604020202020204" pitchFamily="34" charset="0"/>
            </a:endParaRPr>
          </a:p>
        </p:txBody>
      </p:sp>
      <p:sp>
        <p:nvSpPr>
          <p:cNvPr id="7" name="Text 4"/>
          <p:cNvSpPr/>
          <p:nvPr>
            <p:custDataLst>
              <p:tags r:id="rId5"/>
            </p:custDataLst>
          </p:nvPr>
        </p:nvSpPr>
        <p:spPr>
          <a:xfrm>
            <a:off x="508000" y="2971800"/>
            <a:ext cx="33909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333333"/>
                </a:solidFill>
                <a:latin typeface="Arial" panose="020B0604020202020204" pitchFamily="34" charset="0"/>
                <a:ea typeface="Noto Sans SC" panose="020B0200000000000000" pitchFamily="34" charset="-122"/>
                <a:cs typeface="Arial" panose="020B0604020202020204" pitchFamily="34" charset="0"/>
              </a:rPr>
              <a:t>Task Time : 22 days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Shape 5"/>
          <p:cNvSpPr/>
          <p:nvPr>
            <p:custDataLst>
              <p:tags r:id="rId6"/>
            </p:custDataLst>
          </p:nvPr>
        </p:nvSpPr>
        <p:spPr>
          <a:xfrm>
            <a:off x="4216400" y="2413000"/>
            <a:ext cx="0" cy="1016000"/>
          </a:xfrm>
          <a:prstGeom prst="line">
            <a:avLst/>
          </a:prstGeom>
          <a:noFill/>
          <a:ln w="50800">
            <a:solidFill>
              <a:srgbClr val="4A90E2"/>
            </a:solidFill>
            <a:prstDash val="solid"/>
            <a:headEnd type="none"/>
            <a:tailEnd type="none"/>
          </a:ln>
        </p:spPr>
      </p:sp>
      <p:sp>
        <p:nvSpPr>
          <p:cNvPr id="9" name="Shape 6"/>
          <p:cNvSpPr/>
          <p:nvPr>
            <p:custDataLst>
              <p:tags r:id="rId7"/>
            </p:custDataLst>
          </p:nvPr>
        </p:nvSpPr>
        <p:spPr>
          <a:xfrm>
            <a:off x="4216400" y="2413000"/>
            <a:ext cx="3708400" cy="1016000"/>
          </a:xfrm>
          <a:custGeom>
            <a:avLst/>
            <a:gdLst/>
            <a:ahLst/>
            <a:cxnLst/>
            <a:rect l="l" t="t" r="r" b="b"/>
            <a:pathLst>
              <a:path w="3708400" h="1016000">
                <a:moveTo>
                  <a:pt x="0" y="0"/>
                </a:moveTo>
                <a:lnTo>
                  <a:pt x="3606800" y="0"/>
                </a:lnTo>
                <a:cubicBezTo>
                  <a:pt x="3662875" y="0"/>
                  <a:pt x="3708400" y="45525"/>
                  <a:pt x="3708400" y="101600"/>
                </a:cubicBezTo>
                <a:lnTo>
                  <a:pt x="3708400" y="914400"/>
                </a:lnTo>
                <a:cubicBezTo>
                  <a:pt x="3708400" y="970475"/>
                  <a:pt x="3662875" y="1016000"/>
                  <a:pt x="3606800" y="1016000"/>
                </a:cubicBezTo>
                <a:lnTo>
                  <a:pt x="0" y="1016000"/>
                </a:lnTo>
                <a:lnTo>
                  <a:pt x="0" y="0"/>
                </a:lnTo>
                <a:close/>
              </a:path>
            </a:pathLst>
          </a:custGeom>
          <a:solidFill>
            <a:srgbClr val="ADD8E6">
              <a:alpha val="30196"/>
            </a:srgbClr>
          </a:solidFill>
        </p:spPr>
      </p:sp>
      <p:sp>
        <p:nvSpPr>
          <p:cNvPr id="10" name="Text 7"/>
          <p:cNvSpPr/>
          <p:nvPr>
            <p:custDataLst>
              <p:tags r:id="rId8"/>
            </p:custDataLst>
          </p:nvPr>
        </p:nvSpPr>
        <p:spPr>
          <a:xfrm>
            <a:off x="4470400" y="2616200"/>
            <a:ext cx="34163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l">
              <a:lnSpc>
                <a:spcPct val="130000"/>
              </a:lnSpc>
              <a:buClrTx/>
              <a:buSzTx/>
              <a:buFontTx/>
            </a:pPr>
            <a:r>
              <a:rPr lang="en-US" sz="1800" b="1" dirty="0">
                <a:solidFill>
                  <a:srgbClr val="333333"/>
                </a:solidFill>
                <a:latin typeface="Arial" panose="020B0604020202020204" pitchFamily="34" charset="0"/>
                <a:ea typeface="Noto Sans SC" panose="020B0200000000000000" pitchFamily="34" charset="-122"/>
                <a:cs typeface="Arial" panose="020B0604020202020204" pitchFamily="34" charset="0"/>
              </a:rPr>
              <a:t>Path AI: Huang Ruitao</a:t>
            </a:r>
            <a:endParaRPr lang="en-US" sz="1800" b="1" dirty="0">
              <a:solidFill>
                <a:srgbClr val="333333"/>
              </a:solidFill>
              <a:latin typeface="Arial" panose="020B0604020202020204" pitchFamily="34" charset="0"/>
              <a:ea typeface="Noto Sans SC" panose="020B0200000000000000" pitchFamily="34" charset="-122"/>
              <a:cs typeface="Arial" panose="020B0604020202020204" pitchFamily="34" charset="0"/>
            </a:endParaRPr>
          </a:p>
        </p:txBody>
      </p:sp>
      <p:sp>
        <p:nvSpPr>
          <p:cNvPr id="11" name="Text 8"/>
          <p:cNvSpPr/>
          <p:nvPr>
            <p:custDataLst>
              <p:tags r:id="rId9"/>
            </p:custDataLst>
          </p:nvPr>
        </p:nvSpPr>
        <p:spPr>
          <a:xfrm>
            <a:off x="4470400" y="2971800"/>
            <a:ext cx="33909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l">
              <a:lnSpc>
                <a:spcPct val="120000"/>
              </a:lnSpc>
              <a:buClrTx/>
              <a:buSzTx/>
              <a:buFontTx/>
            </a:pPr>
            <a:r>
              <a:rPr lang="en-US" sz="1400" dirty="0">
                <a:solidFill>
                  <a:srgbClr val="333333"/>
                </a:solidFill>
                <a:latin typeface="Arial" panose="020B0604020202020204" pitchFamily="34" charset="0"/>
                <a:ea typeface="Noto Sans SC" panose="020B0200000000000000" pitchFamily="34" charset="-122"/>
                <a:cs typeface="Arial" panose="020B0604020202020204" pitchFamily="34" charset="0"/>
                <a:sym typeface="+mn-ea"/>
              </a:rPr>
              <a:t>Task Time : 16 days</a:t>
            </a:r>
            <a:endParaRPr lang="en-US" sz="1400" dirty="0">
              <a:solidFill>
                <a:srgbClr val="333333"/>
              </a:solidFill>
              <a:latin typeface="Arial" panose="020B0604020202020204" pitchFamily="34" charset="0"/>
              <a:ea typeface="Noto Sans SC" panose="020B0200000000000000" pitchFamily="34" charset="-122"/>
              <a:cs typeface="Arial" panose="020B0604020202020204" pitchFamily="34" charset="0"/>
            </a:endParaRPr>
          </a:p>
        </p:txBody>
      </p:sp>
      <p:sp>
        <p:nvSpPr>
          <p:cNvPr id="12" name="Shape 9"/>
          <p:cNvSpPr/>
          <p:nvPr>
            <p:custDataLst>
              <p:tags r:id="rId10"/>
            </p:custDataLst>
          </p:nvPr>
        </p:nvSpPr>
        <p:spPr>
          <a:xfrm>
            <a:off x="8178800" y="2413000"/>
            <a:ext cx="0" cy="1016000"/>
          </a:xfrm>
          <a:prstGeom prst="line">
            <a:avLst/>
          </a:prstGeom>
          <a:noFill/>
          <a:ln w="50800">
            <a:solidFill>
              <a:srgbClr val="4A90E2"/>
            </a:solidFill>
            <a:prstDash val="solid"/>
            <a:headEnd type="none"/>
            <a:tailEnd type="none"/>
          </a:ln>
        </p:spPr>
      </p:sp>
      <p:sp>
        <p:nvSpPr>
          <p:cNvPr id="13" name="Shape 10"/>
          <p:cNvSpPr/>
          <p:nvPr>
            <p:custDataLst>
              <p:tags r:id="rId11"/>
            </p:custDataLst>
          </p:nvPr>
        </p:nvSpPr>
        <p:spPr>
          <a:xfrm>
            <a:off x="8178800" y="2413000"/>
            <a:ext cx="3708400" cy="1016000"/>
          </a:xfrm>
          <a:custGeom>
            <a:avLst/>
            <a:gdLst/>
            <a:ahLst/>
            <a:cxnLst/>
            <a:rect l="l" t="t" r="r" b="b"/>
            <a:pathLst>
              <a:path w="3708400" h="1016000">
                <a:moveTo>
                  <a:pt x="0" y="0"/>
                </a:moveTo>
                <a:lnTo>
                  <a:pt x="3606800" y="0"/>
                </a:lnTo>
                <a:cubicBezTo>
                  <a:pt x="3662875" y="0"/>
                  <a:pt x="3708400" y="45525"/>
                  <a:pt x="3708400" y="101600"/>
                </a:cubicBezTo>
                <a:lnTo>
                  <a:pt x="3708400" y="914400"/>
                </a:lnTo>
                <a:cubicBezTo>
                  <a:pt x="3708400" y="970475"/>
                  <a:pt x="3662875" y="1016000"/>
                  <a:pt x="3606800" y="1016000"/>
                </a:cubicBezTo>
                <a:lnTo>
                  <a:pt x="0" y="1016000"/>
                </a:lnTo>
                <a:lnTo>
                  <a:pt x="0" y="0"/>
                </a:lnTo>
                <a:close/>
              </a:path>
            </a:pathLst>
          </a:custGeom>
          <a:solidFill>
            <a:srgbClr val="ADD8E6">
              <a:alpha val="30196"/>
            </a:srgbClr>
          </a:solidFill>
        </p:spPr>
      </p:sp>
      <p:sp>
        <p:nvSpPr>
          <p:cNvPr id="14" name="Text 11"/>
          <p:cNvSpPr/>
          <p:nvPr>
            <p:custDataLst>
              <p:tags r:id="rId12"/>
            </p:custDataLst>
          </p:nvPr>
        </p:nvSpPr>
        <p:spPr>
          <a:xfrm>
            <a:off x="8432800" y="2616200"/>
            <a:ext cx="34163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l">
              <a:lnSpc>
                <a:spcPct val="130000"/>
              </a:lnSpc>
              <a:buClrTx/>
              <a:buSzTx/>
              <a:buFontTx/>
            </a:pPr>
            <a:r>
              <a:rPr lang="en-US" sz="1800" b="1" dirty="0">
                <a:solidFill>
                  <a:srgbClr val="333333"/>
                </a:solidFill>
                <a:latin typeface="Arial" panose="020B0604020202020204" pitchFamily="34" charset="0"/>
                <a:ea typeface="Noto Sans SC" panose="020B0200000000000000" pitchFamily="34" charset="-122"/>
                <a:cs typeface="Arial" panose="020B0604020202020204" pitchFamily="34" charset="0"/>
              </a:rPr>
              <a:t>Network Protocol: Qiao Kun</a:t>
            </a:r>
            <a:endParaRPr lang="en-US" sz="1800" b="1" dirty="0">
              <a:solidFill>
                <a:srgbClr val="333333"/>
              </a:solidFill>
              <a:latin typeface="Arial" panose="020B0604020202020204" pitchFamily="34" charset="0"/>
              <a:ea typeface="Noto Sans SC" panose="020B0200000000000000" pitchFamily="34" charset="-122"/>
              <a:cs typeface="Arial" panose="020B0604020202020204" pitchFamily="34" charset="0"/>
            </a:endParaRPr>
          </a:p>
        </p:txBody>
      </p:sp>
      <p:sp>
        <p:nvSpPr>
          <p:cNvPr id="15" name="Text 12"/>
          <p:cNvSpPr/>
          <p:nvPr>
            <p:custDataLst>
              <p:tags r:id="rId13"/>
            </p:custDataLst>
          </p:nvPr>
        </p:nvSpPr>
        <p:spPr>
          <a:xfrm>
            <a:off x="8432800" y="2971800"/>
            <a:ext cx="33909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l">
              <a:lnSpc>
                <a:spcPct val="120000"/>
              </a:lnSpc>
              <a:buClrTx/>
              <a:buSzTx/>
              <a:buFontTx/>
            </a:pPr>
            <a:r>
              <a:rPr lang="en-US" sz="1400" dirty="0">
                <a:solidFill>
                  <a:srgbClr val="333333"/>
                </a:solidFill>
                <a:latin typeface="Arial" panose="020B0604020202020204" pitchFamily="34" charset="0"/>
                <a:ea typeface="Noto Sans SC" panose="020B0200000000000000" pitchFamily="34" charset="-122"/>
                <a:cs typeface="Arial" panose="020B0604020202020204" pitchFamily="34" charset="0"/>
                <a:sym typeface="+mn-ea"/>
              </a:rPr>
              <a:t>Task Time : 18 days</a:t>
            </a:r>
            <a:endParaRPr lang="en-US" sz="1400" dirty="0">
              <a:solidFill>
                <a:srgbClr val="333333"/>
              </a:solidFill>
              <a:latin typeface="Arial" panose="020B0604020202020204" pitchFamily="34" charset="0"/>
              <a:ea typeface="Noto Sans SC" panose="020B0200000000000000" pitchFamily="34" charset="-122"/>
              <a:cs typeface="Arial" panose="020B0604020202020204" pitchFamily="34" charset="0"/>
            </a:endParaRPr>
          </a:p>
        </p:txBody>
      </p:sp>
      <p:sp>
        <p:nvSpPr>
          <p:cNvPr id="16" name="Shape 13"/>
          <p:cNvSpPr/>
          <p:nvPr>
            <p:custDataLst>
              <p:tags r:id="rId14"/>
            </p:custDataLst>
          </p:nvPr>
        </p:nvSpPr>
        <p:spPr>
          <a:xfrm>
            <a:off x="254000" y="3632200"/>
            <a:ext cx="0" cy="1016000"/>
          </a:xfrm>
          <a:prstGeom prst="line">
            <a:avLst/>
          </a:prstGeom>
          <a:noFill/>
          <a:ln w="50800">
            <a:solidFill>
              <a:srgbClr val="4A90E2"/>
            </a:solidFill>
            <a:prstDash val="solid"/>
            <a:headEnd type="none"/>
            <a:tailEnd type="none"/>
          </a:ln>
        </p:spPr>
      </p:sp>
      <p:sp>
        <p:nvSpPr>
          <p:cNvPr id="17" name="Shape 14"/>
          <p:cNvSpPr/>
          <p:nvPr>
            <p:custDataLst>
              <p:tags r:id="rId15"/>
            </p:custDataLst>
          </p:nvPr>
        </p:nvSpPr>
        <p:spPr>
          <a:xfrm>
            <a:off x="254000" y="3632200"/>
            <a:ext cx="3708400" cy="1016000"/>
          </a:xfrm>
          <a:custGeom>
            <a:avLst/>
            <a:gdLst/>
            <a:ahLst/>
            <a:cxnLst/>
            <a:rect l="l" t="t" r="r" b="b"/>
            <a:pathLst>
              <a:path w="3708400" h="1016000">
                <a:moveTo>
                  <a:pt x="0" y="0"/>
                </a:moveTo>
                <a:lnTo>
                  <a:pt x="3606800" y="0"/>
                </a:lnTo>
                <a:cubicBezTo>
                  <a:pt x="3662875" y="0"/>
                  <a:pt x="3708400" y="45525"/>
                  <a:pt x="3708400" y="101600"/>
                </a:cubicBezTo>
                <a:lnTo>
                  <a:pt x="3708400" y="914400"/>
                </a:lnTo>
                <a:cubicBezTo>
                  <a:pt x="3708400" y="970475"/>
                  <a:pt x="3662875" y="1016000"/>
                  <a:pt x="3606800" y="1016000"/>
                </a:cubicBezTo>
                <a:lnTo>
                  <a:pt x="0" y="1016000"/>
                </a:lnTo>
                <a:lnTo>
                  <a:pt x="0" y="0"/>
                </a:lnTo>
                <a:close/>
              </a:path>
            </a:pathLst>
          </a:custGeom>
          <a:solidFill>
            <a:srgbClr val="ADD8E6">
              <a:alpha val="30196"/>
            </a:srgbClr>
          </a:solidFill>
        </p:spPr>
      </p:sp>
      <p:sp>
        <p:nvSpPr>
          <p:cNvPr id="18" name="Text 15"/>
          <p:cNvSpPr/>
          <p:nvPr>
            <p:custDataLst>
              <p:tags r:id="rId16"/>
            </p:custDataLst>
          </p:nvPr>
        </p:nvSpPr>
        <p:spPr>
          <a:xfrm>
            <a:off x="508000" y="3835400"/>
            <a:ext cx="34163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l">
              <a:lnSpc>
                <a:spcPct val="130000"/>
              </a:lnSpc>
              <a:buClrTx/>
              <a:buSzTx/>
              <a:buFontTx/>
            </a:pPr>
            <a:r>
              <a:rPr lang="en-US" sz="1800" b="1" dirty="0">
                <a:solidFill>
                  <a:srgbClr val="333333"/>
                </a:solidFill>
                <a:latin typeface="Arial" panose="020B0604020202020204" pitchFamily="34" charset="0"/>
                <a:ea typeface="Noto Sans SC" panose="020B0200000000000000" pitchFamily="34" charset="-122"/>
                <a:cs typeface="Arial" panose="020B0604020202020204" pitchFamily="34" charset="0"/>
              </a:rPr>
              <a:t>GUI Client: Lin Jirun</a:t>
            </a:r>
            <a:endParaRPr lang="en-US" sz="1800" b="1" dirty="0">
              <a:solidFill>
                <a:srgbClr val="333333"/>
              </a:solidFill>
              <a:latin typeface="Arial" panose="020B0604020202020204" pitchFamily="34" charset="0"/>
              <a:ea typeface="Noto Sans SC" panose="020B0200000000000000" pitchFamily="34" charset="-122"/>
              <a:cs typeface="Arial" panose="020B0604020202020204" pitchFamily="34" charset="0"/>
            </a:endParaRPr>
          </a:p>
        </p:txBody>
      </p:sp>
      <p:sp>
        <p:nvSpPr>
          <p:cNvPr id="19" name="Text 16"/>
          <p:cNvSpPr/>
          <p:nvPr>
            <p:custDataLst>
              <p:tags r:id="rId17"/>
            </p:custDataLst>
          </p:nvPr>
        </p:nvSpPr>
        <p:spPr>
          <a:xfrm>
            <a:off x="508000" y="4191000"/>
            <a:ext cx="33909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l">
              <a:lnSpc>
                <a:spcPct val="120000"/>
              </a:lnSpc>
              <a:buClrTx/>
              <a:buSzTx/>
              <a:buFontTx/>
            </a:pPr>
            <a:r>
              <a:rPr lang="en-US" sz="1400" dirty="0">
                <a:solidFill>
                  <a:srgbClr val="333333"/>
                </a:solidFill>
                <a:latin typeface="Arial" panose="020B0604020202020204" pitchFamily="34" charset="0"/>
                <a:ea typeface="Noto Sans SC" panose="020B0200000000000000" pitchFamily="34" charset="-122"/>
                <a:cs typeface="Arial" panose="020B0604020202020204" pitchFamily="34" charset="0"/>
                <a:sym typeface="+mn-ea"/>
              </a:rPr>
              <a:t>Task Time : 21 days</a:t>
            </a:r>
            <a:endParaRPr lang="en-US" sz="1400" dirty="0">
              <a:solidFill>
                <a:srgbClr val="333333"/>
              </a:solidFill>
              <a:latin typeface="Arial" panose="020B0604020202020204" pitchFamily="34" charset="0"/>
              <a:ea typeface="Noto Sans SC" panose="020B0200000000000000" pitchFamily="34" charset="-122"/>
              <a:cs typeface="Arial" panose="020B0604020202020204" pitchFamily="34" charset="0"/>
            </a:endParaRPr>
          </a:p>
        </p:txBody>
      </p:sp>
      <p:sp>
        <p:nvSpPr>
          <p:cNvPr id="20" name="Shape 17"/>
          <p:cNvSpPr/>
          <p:nvPr>
            <p:custDataLst>
              <p:tags r:id="rId18"/>
            </p:custDataLst>
          </p:nvPr>
        </p:nvSpPr>
        <p:spPr>
          <a:xfrm>
            <a:off x="4216400" y="3632200"/>
            <a:ext cx="0" cy="1016000"/>
          </a:xfrm>
          <a:prstGeom prst="line">
            <a:avLst/>
          </a:prstGeom>
          <a:noFill/>
          <a:ln w="50800">
            <a:solidFill>
              <a:srgbClr val="4A90E2"/>
            </a:solidFill>
            <a:prstDash val="solid"/>
            <a:headEnd type="none"/>
            <a:tailEnd type="none"/>
          </a:ln>
        </p:spPr>
      </p:sp>
      <p:sp>
        <p:nvSpPr>
          <p:cNvPr id="21" name="Shape 18"/>
          <p:cNvSpPr/>
          <p:nvPr>
            <p:custDataLst>
              <p:tags r:id="rId19"/>
            </p:custDataLst>
          </p:nvPr>
        </p:nvSpPr>
        <p:spPr>
          <a:xfrm>
            <a:off x="4216400" y="3632200"/>
            <a:ext cx="3708400" cy="1016000"/>
          </a:xfrm>
          <a:custGeom>
            <a:avLst/>
            <a:gdLst/>
            <a:ahLst/>
            <a:cxnLst/>
            <a:rect l="l" t="t" r="r" b="b"/>
            <a:pathLst>
              <a:path w="3708400" h="1016000">
                <a:moveTo>
                  <a:pt x="0" y="0"/>
                </a:moveTo>
                <a:lnTo>
                  <a:pt x="3606800" y="0"/>
                </a:lnTo>
                <a:cubicBezTo>
                  <a:pt x="3662875" y="0"/>
                  <a:pt x="3708400" y="45525"/>
                  <a:pt x="3708400" y="101600"/>
                </a:cubicBezTo>
                <a:lnTo>
                  <a:pt x="3708400" y="914400"/>
                </a:lnTo>
                <a:cubicBezTo>
                  <a:pt x="3708400" y="970475"/>
                  <a:pt x="3662875" y="1016000"/>
                  <a:pt x="3606800" y="1016000"/>
                </a:cubicBezTo>
                <a:lnTo>
                  <a:pt x="0" y="1016000"/>
                </a:lnTo>
                <a:lnTo>
                  <a:pt x="0" y="0"/>
                </a:lnTo>
                <a:close/>
              </a:path>
            </a:pathLst>
          </a:custGeom>
          <a:solidFill>
            <a:srgbClr val="ADD8E6">
              <a:alpha val="30196"/>
            </a:srgbClr>
          </a:solidFill>
        </p:spPr>
      </p:sp>
      <p:sp>
        <p:nvSpPr>
          <p:cNvPr id="22" name="Text 19"/>
          <p:cNvSpPr/>
          <p:nvPr>
            <p:custDataLst>
              <p:tags r:id="rId20"/>
            </p:custDataLst>
          </p:nvPr>
        </p:nvSpPr>
        <p:spPr>
          <a:xfrm>
            <a:off x="4470400" y="3835400"/>
            <a:ext cx="34163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l">
              <a:lnSpc>
                <a:spcPct val="130000"/>
              </a:lnSpc>
              <a:buClrTx/>
              <a:buSzTx/>
              <a:buFontTx/>
            </a:pPr>
            <a:r>
              <a:rPr lang="en-US" sz="1800" b="1" dirty="0">
                <a:solidFill>
                  <a:srgbClr val="333333"/>
                </a:solidFill>
                <a:latin typeface="Arial" panose="020B0604020202020204" pitchFamily="34" charset="0"/>
                <a:ea typeface="Noto Sans SC" panose="020B0200000000000000" pitchFamily="34" charset="-122"/>
                <a:cs typeface="Arial" panose="020B0604020202020204" pitchFamily="34" charset="0"/>
              </a:rPr>
              <a:t>Task Scheduling: Lin Jia</a:t>
            </a:r>
            <a:r>
              <a:rPr lang="en-US" sz="1800" b="1" dirty="0">
                <a:solidFill>
                  <a:srgbClr val="333333"/>
                </a:solidFill>
                <a:latin typeface="Arial" panose="020B0604020202020204" pitchFamily="34" charset="0"/>
                <a:ea typeface="Noto Sans SC" panose="020B0200000000000000" pitchFamily="34" charset="-122"/>
                <a:cs typeface="Arial" panose="020B0604020202020204" pitchFamily="34" charset="0"/>
              </a:rPr>
              <a:t>hui</a:t>
            </a:r>
            <a:endParaRPr lang="en-US" sz="1800" b="1" dirty="0">
              <a:solidFill>
                <a:srgbClr val="333333"/>
              </a:solidFill>
              <a:latin typeface="Arial" panose="020B0604020202020204" pitchFamily="34" charset="0"/>
              <a:ea typeface="Noto Sans SC" panose="020B0200000000000000" pitchFamily="34" charset="-122"/>
              <a:cs typeface="Arial" panose="020B0604020202020204" pitchFamily="34" charset="0"/>
            </a:endParaRPr>
          </a:p>
        </p:txBody>
      </p:sp>
      <p:sp>
        <p:nvSpPr>
          <p:cNvPr id="23" name="Text 20"/>
          <p:cNvSpPr/>
          <p:nvPr>
            <p:custDataLst>
              <p:tags r:id="rId21"/>
            </p:custDataLst>
          </p:nvPr>
        </p:nvSpPr>
        <p:spPr>
          <a:xfrm>
            <a:off x="4470400" y="4191000"/>
            <a:ext cx="33909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l">
              <a:lnSpc>
                <a:spcPct val="120000"/>
              </a:lnSpc>
              <a:buClrTx/>
              <a:buSzTx/>
              <a:buFontTx/>
            </a:pPr>
            <a:r>
              <a:rPr lang="en-US" sz="1400" dirty="0">
                <a:solidFill>
                  <a:srgbClr val="333333"/>
                </a:solidFill>
                <a:latin typeface="Arial" panose="020B0604020202020204" pitchFamily="34" charset="0"/>
                <a:ea typeface="Noto Sans SC" panose="020B0200000000000000" pitchFamily="34" charset="-122"/>
                <a:cs typeface="Arial" panose="020B0604020202020204" pitchFamily="34" charset="0"/>
                <a:sym typeface="+mn-ea"/>
              </a:rPr>
              <a:t>Task Time : 23 days</a:t>
            </a:r>
            <a:endParaRPr lang="en-US" sz="1400" dirty="0">
              <a:solidFill>
                <a:srgbClr val="333333"/>
              </a:solidFill>
              <a:latin typeface="Arial" panose="020B0604020202020204" pitchFamily="34" charset="0"/>
              <a:ea typeface="Noto Sans SC" panose="020B0200000000000000" pitchFamily="34" charset="-122"/>
              <a:cs typeface="Arial" panose="020B0604020202020204" pitchFamily="34" charset="0"/>
            </a:endParaRPr>
          </a:p>
        </p:txBody>
      </p:sp>
      <p:sp>
        <p:nvSpPr>
          <p:cNvPr id="24" name="Shape 21"/>
          <p:cNvSpPr/>
          <p:nvPr>
            <p:custDataLst>
              <p:tags r:id="rId22"/>
            </p:custDataLst>
          </p:nvPr>
        </p:nvSpPr>
        <p:spPr>
          <a:xfrm>
            <a:off x="8178800" y="3632200"/>
            <a:ext cx="0" cy="1016000"/>
          </a:xfrm>
          <a:prstGeom prst="line">
            <a:avLst/>
          </a:prstGeom>
          <a:noFill/>
          <a:ln w="50800">
            <a:solidFill>
              <a:srgbClr val="4A90E2"/>
            </a:solidFill>
            <a:prstDash val="solid"/>
            <a:headEnd type="none"/>
            <a:tailEnd type="none"/>
          </a:ln>
        </p:spPr>
      </p:sp>
      <p:sp>
        <p:nvSpPr>
          <p:cNvPr id="25" name="Shape 22"/>
          <p:cNvSpPr/>
          <p:nvPr>
            <p:custDataLst>
              <p:tags r:id="rId23"/>
            </p:custDataLst>
          </p:nvPr>
        </p:nvSpPr>
        <p:spPr>
          <a:xfrm>
            <a:off x="8178800" y="3632200"/>
            <a:ext cx="3708400" cy="1016000"/>
          </a:xfrm>
          <a:custGeom>
            <a:avLst/>
            <a:gdLst/>
            <a:ahLst/>
            <a:cxnLst/>
            <a:rect l="l" t="t" r="r" b="b"/>
            <a:pathLst>
              <a:path w="3708400" h="1016000">
                <a:moveTo>
                  <a:pt x="0" y="0"/>
                </a:moveTo>
                <a:lnTo>
                  <a:pt x="3606800" y="0"/>
                </a:lnTo>
                <a:cubicBezTo>
                  <a:pt x="3662875" y="0"/>
                  <a:pt x="3708400" y="45525"/>
                  <a:pt x="3708400" y="101600"/>
                </a:cubicBezTo>
                <a:lnTo>
                  <a:pt x="3708400" y="914400"/>
                </a:lnTo>
                <a:cubicBezTo>
                  <a:pt x="3708400" y="970475"/>
                  <a:pt x="3662875" y="1016000"/>
                  <a:pt x="3606800" y="1016000"/>
                </a:cubicBezTo>
                <a:lnTo>
                  <a:pt x="0" y="1016000"/>
                </a:lnTo>
                <a:lnTo>
                  <a:pt x="0" y="0"/>
                </a:lnTo>
                <a:close/>
              </a:path>
            </a:pathLst>
          </a:custGeom>
          <a:solidFill>
            <a:srgbClr val="ADD8E6">
              <a:alpha val="30196"/>
            </a:srgbClr>
          </a:solidFill>
        </p:spPr>
      </p:sp>
      <p:sp>
        <p:nvSpPr>
          <p:cNvPr id="26" name="Text 23"/>
          <p:cNvSpPr/>
          <p:nvPr>
            <p:custDataLst>
              <p:tags r:id="rId24"/>
            </p:custDataLst>
          </p:nvPr>
        </p:nvSpPr>
        <p:spPr>
          <a:xfrm>
            <a:off x="8432800" y="3835400"/>
            <a:ext cx="34163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l">
              <a:lnSpc>
                <a:spcPct val="130000"/>
              </a:lnSpc>
              <a:buClrTx/>
              <a:buSzTx/>
              <a:buFontTx/>
            </a:pPr>
            <a:r>
              <a:rPr lang="en-US" sz="1800" b="1" dirty="0">
                <a:solidFill>
                  <a:srgbClr val="333333"/>
                </a:solidFill>
                <a:latin typeface="Arial" panose="020B0604020202020204" pitchFamily="34" charset="0"/>
                <a:ea typeface="Noto Sans SC" panose="020B0200000000000000" pitchFamily="34" charset="-122"/>
                <a:cs typeface="Arial" panose="020B0604020202020204" pitchFamily="34" charset="0"/>
              </a:rPr>
              <a:t>Integration: Bei Jia</a:t>
            </a:r>
            <a:r>
              <a:rPr lang="en-US" sz="1800" b="1" dirty="0">
                <a:solidFill>
                  <a:srgbClr val="333333"/>
                </a:solidFill>
                <a:latin typeface="Arial" panose="020B0604020202020204" pitchFamily="34" charset="0"/>
                <a:ea typeface="Noto Sans SC" panose="020B0200000000000000" pitchFamily="34" charset="-122"/>
                <a:cs typeface="Arial" panose="020B0604020202020204" pitchFamily="34" charset="0"/>
              </a:rPr>
              <a:t>yi</a:t>
            </a:r>
            <a:endParaRPr lang="en-US" sz="1800" b="1" dirty="0">
              <a:solidFill>
                <a:srgbClr val="333333"/>
              </a:solidFill>
              <a:latin typeface="Arial" panose="020B0604020202020204" pitchFamily="34" charset="0"/>
              <a:ea typeface="Noto Sans SC" panose="020B0200000000000000" pitchFamily="34" charset="-122"/>
              <a:cs typeface="Arial" panose="020B0604020202020204" pitchFamily="34" charset="0"/>
            </a:endParaRPr>
          </a:p>
        </p:txBody>
      </p:sp>
      <p:sp>
        <p:nvSpPr>
          <p:cNvPr id="27" name="Text 24"/>
          <p:cNvSpPr/>
          <p:nvPr>
            <p:custDataLst>
              <p:tags r:id="rId25"/>
            </p:custDataLst>
          </p:nvPr>
        </p:nvSpPr>
        <p:spPr>
          <a:xfrm>
            <a:off x="8432800" y="4191000"/>
            <a:ext cx="33909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l">
              <a:lnSpc>
                <a:spcPct val="120000"/>
              </a:lnSpc>
              <a:buClrTx/>
              <a:buSzTx/>
              <a:buFontTx/>
            </a:pPr>
            <a:r>
              <a:rPr lang="en-US" sz="1400" dirty="0">
                <a:solidFill>
                  <a:srgbClr val="333333"/>
                </a:solidFill>
                <a:latin typeface="Arial" panose="020B0604020202020204" pitchFamily="34" charset="0"/>
                <a:ea typeface="Noto Sans SC" panose="020B0200000000000000" pitchFamily="34" charset="-122"/>
                <a:cs typeface="Arial" panose="020B0604020202020204" pitchFamily="34" charset="0"/>
                <a:sym typeface="+mn-ea"/>
              </a:rPr>
              <a:t>Task Time : 26 days</a:t>
            </a:r>
            <a:endParaRPr lang="en-US" sz="1400" dirty="0">
              <a:solidFill>
                <a:srgbClr val="333333"/>
              </a:solidFill>
              <a:latin typeface="Arial" panose="020B0604020202020204" pitchFamily="34" charset="0"/>
              <a:ea typeface="Noto Sans SC" panose="020B0200000000000000" pitchFamily="34" charset="-122"/>
              <a:cs typeface="Arial" panose="020B0604020202020204" pitchFamily="34" charset="0"/>
            </a:endParaRPr>
          </a:p>
        </p:txBody>
      </p:sp>
      <p:sp>
        <p:nvSpPr>
          <p:cNvPr id="28" name="Text 25"/>
          <p:cNvSpPr/>
          <p:nvPr/>
        </p:nvSpPr>
        <p:spPr>
          <a:xfrm>
            <a:off x="209550" y="4953000"/>
            <a:ext cx="117729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7484DF"/>
                </a:solidFill>
                <a:latin typeface="Arial" panose="020B0604020202020204" pitchFamily="34" charset="0"/>
                <a:ea typeface="Noto Sans SC" panose="020B0200000000000000" pitchFamily="34" charset="-122"/>
                <a:cs typeface="Arial" panose="020B0604020202020204" pitchFamily="34" charset="0"/>
              </a:rPr>
              <a:t>The parallel development schedule is tight, and each module needs to be delivered on time to ensure smooth final integration.</a:t>
            </a:r>
            <a:endParaRPr lang="en-US" sz="1400" dirty="0">
              <a:solidFill>
                <a:srgbClr val="7484DF"/>
              </a:solidFill>
              <a:latin typeface="Arial" panose="020B0604020202020204" pitchFamily="34" charset="0"/>
              <a:ea typeface="Noto Sans SC" panose="020B0200000000000000" pitchFamily="34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5-17:31:01-d2tarldnfo2stf9djk00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5-17:31:00-d2tarl5nfo2stf9djjv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68880"/>
            <a:ext cx="5182870" cy="1835150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9-05-17:31:00-d2tarl5nfo2stf9djju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0829" y="3260408"/>
            <a:ext cx="1701800" cy="1701800"/>
          </a:xfrm>
          <a:prstGeom prst="rect">
            <a:avLst/>
          </a:prstGeom>
        </p:spPr>
      </p:pic>
      <p:pic>
        <p:nvPicPr>
          <p:cNvPr id="5" name="Image 3" descr="https://kimi-img.moonshot.cn/pub/slides/slides_tmpl/image/25-09-05-17:31:00-d2tarl5nfo2stf9djjv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1110" y="2028825"/>
            <a:ext cx="2790825" cy="2800350"/>
          </a:xfrm>
          <a:prstGeom prst="rect">
            <a:avLst/>
          </a:prstGeom>
        </p:spPr>
      </p:pic>
      <p:pic>
        <p:nvPicPr>
          <p:cNvPr id="6" name="Image 4" descr="https://kimi-img.moonshot.cn/pub/slides/slides_tmpl/image/25-09-05-17:30:59-d2tarktnfo2stf9djjsg.png"/>
          <p:cNvPicPr>
            <a:picLocks noChangeAspect="1"/>
          </p:cNvPicPr>
          <p:nvPr/>
        </p:nvPicPr>
        <p:blipFill>
          <a:blip r:embed="rId5">
            <a:alphaModFix amt="40000"/>
          </a:blip>
          <a:stretch>
            <a:fillRect/>
          </a:stretch>
        </p:blipFill>
        <p:spPr>
          <a:xfrm rot="16200000">
            <a:off x="10665460" y="-8255"/>
            <a:ext cx="262890" cy="1170305"/>
          </a:xfrm>
          <a:prstGeom prst="rect">
            <a:avLst/>
          </a:prstGeom>
        </p:spPr>
      </p:pic>
      <p:sp>
        <p:nvSpPr>
          <p:cNvPr id="8" name="Text 1"/>
          <p:cNvSpPr/>
          <p:nvPr/>
        </p:nvSpPr>
        <p:spPr>
          <a:xfrm>
            <a:off x="0" y="2468880"/>
            <a:ext cx="6607175" cy="978535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lvl="1" algn="l">
              <a:lnSpc>
                <a:spcPct val="150000"/>
              </a:lnSpc>
              <a:buClrTx/>
              <a:buSzTx/>
              <a:buNone/>
            </a:pPr>
            <a:r>
              <a:rPr lang="en-US" sz="34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MiSans" panose="00000500000000000000" pitchFamily="34" charset="-122"/>
                <a:cs typeface="Arial" panose="020B0604020202020204" pitchFamily="34" charset="0"/>
                <a:sym typeface="+mn-ea"/>
              </a:rPr>
              <a:t>the Grid and Physics Simulation Module</a:t>
            </a:r>
            <a:endParaRPr lang="en-US" sz="3400" b="1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MiSans" panose="00000500000000000000" pitchFamily="34" charset="-122"/>
              <a:cs typeface="Arial" panose="020B0604020202020204" pitchFamily="34" charset="0"/>
            </a:endParaRPr>
          </a:p>
        </p:txBody>
      </p:sp>
      <p:sp>
        <p:nvSpPr>
          <p:cNvPr id="9" name="Shape 2"/>
          <p:cNvSpPr/>
          <p:nvPr/>
        </p:nvSpPr>
        <p:spPr>
          <a:xfrm>
            <a:off x="9318547" y="6332566"/>
            <a:ext cx="2063750" cy="0"/>
          </a:xfrm>
          <a:prstGeom prst="straightConnector1">
            <a:avLst/>
          </a:prstGeom>
          <a:noFill/>
          <a:ln w="9525">
            <a:solidFill>
              <a:srgbClr val="000000">
                <a:alpha val="21961"/>
              </a:srgbClr>
            </a:solidFill>
            <a:prstDash val="solid"/>
            <a:headEnd type="none"/>
            <a:tailEnd type="none"/>
          </a:ln>
        </p:spPr>
      </p:sp>
      <p:sp>
        <p:nvSpPr>
          <p:cNvPr id="10" name="Shape 3"/>
          <p:cNvSpPr/>
          <p:nvPr/>
        </p:nvSpPr>
        <p:spPr>
          <a:xfrm>
            <a:off x="576149" y="498250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</p:sp>
      <p:sp>
        <p:nvSpPr>
          <p:cNvPr id="11" name="Text 4"/>
          <p:cNvSpPr/>
          <p:nvPr/>
        </p:nvSpPr>
        <p:spPr>
          <a:xfrm>
            <a:off x="576149" y="498250"/>
            <a:ext cx="209306" cy="42231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Shape 5"/>
          <p:cNvSpPr/>
          <p:nvPr/>
        </p:nvSpPr>
        <p:spPr>
          <a:xfrm>
            <a:off x="576149" y="595224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</p:sp>
      <p:sp>
        <p:nvSpPr>
          <p:cNvPr id="13" name="Text 6"/>
          <p:cNvSpPr/>
          <p:nvPr/>
        </p:nvSpPr>
        <p:spPr>
          <a:xfrm>
            <a:off x="576149" y="595224"/>
            <a:ext cx="209306" cy="42231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Shape 7"/>
          <p:cNvSpPr/>
          <p:nvPr/>
        </p:nvSpPr>
        <p:spPr>
          <a:xfrm>
            <a:off x="576149" y="692198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</p:sp>
      <p:sp>
        <p:nvSpPr>
          <p:cNvPr id="15" name="Text 8"/>
          <p:cNvSpPr/>
          <p:nvPr/>
        </p:nvSpPr>
        <p:spPr>
          <a:xfrm>
            <a:off x="576149" y="692198"/>
            <a:ext cx="209306" cy="42231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6" name="Shape 9"/>
          <p:cNvSpPr/>
          <p:nvPr/>
        </p:nvSpPr>
        <p:spPr>
          <a:xfrm>
            <a:off x="531399" y="6143377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</p:sp>
      <p:sp>
        <p:nvSpPr>
          <p:cNvPr id="17" name="Text 10"/>
          <p:cNvSpPr/>
          <p:nvPr/>
        </p:nvSpPr>
        <p:spPr>
          <a:xfrm>
            <a:off x="531399" y="6143377"/>
            <a:ext cx="209306" cy="42231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8" name="Shape 11"/>
          <p:cNvSpPr/>
          <p:nvPr/>
        </p:nvSpPr>
        <p:spPr>
          <a:xfrm>
            <a:off x="531399" y="6240351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</p:sp>
      <p:sp>
        <p:nvSpPr>
          <p:cNvPr id="19" name="Text 12"/>
          <p:cNvSpPr/>
          <p:nvPr/>
        </p:nvSpPr>
        <p:spPr>
          <a:xfrm>
            <a:off x="531399" y="6240351"/>
            <a:ext cx="209306" cy="42231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0" name="Shape 13"/>
          <p:cNvSpPr/>
          <p:nvPr/>
        </p:nvSpPr>
        <p:spPr>
          <a:xfrm>
            <a:off x="531399" y="6337325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</p:sp>
      <p:sp>
        <p:nvSpPr>
          <p:cNvPr id="21" name="Text 14"/>
          <p:cNvSpPr/>
          <p:nvPr/>
        </p:nvSpPr>
        <p:spPr>
          <a:xfrm>
            <a:off x="531399" y="6337325"/>
            <a:ext cx="209306" cy="42231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2" name="Text 0"/>
          <p:cNvSpPr/>
          <p:nvPr/>
        </p:nvSpPr>
        <p:spPr>
          <a:xfrm>
            <a:off x="7875270" y="2729230"/>
            <a:ext cx="2262505" cy="139890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8500" dirty="0">
                <a:solidFill>
                  <a:srgbClr val="F2F7FA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02</a:t>
            </a:r>
            <a:endParaRPr lang="en-US" sz="16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5-17:31:01-d2tarldnfo2stf9djk00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905" y="0"/>
            <a:ext cx="1219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54000" y="788035"/>
            <a:ext cx="11988800" cy="609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altLang="zh-CN" sz="4800" b="1" dirty="0">
                <a:solidFill>
                  <a:srgbClr val="4A90E2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Subtask 1 Role: Core simulation foundation</a:t>
            </a:r>
            <a:endParaRPr lang="en-US" altLang="zh-CN" sz="4800" b="1" dirty="0">
              <a:solidFill>
                <a:srgbClr val="4A90E2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</a:endParaRPr>
          </a:p>
        </p:txBody>
      </p:sp>
      <p:sp>
        <p:nvSpPr>
          <p:cNvPr id="4" name="Text 1"/>
          <p:cNvSpPr/>
          <p:nvPr/>
        </p:nvSpPr>
        <p:spPr>
          <a:xfrm>
            <a:off x="476885" y="1442720"/>
            <a:ext cx="118110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altLang="zh-CN" sz="2800" dirty="0"/>
              <a:t>Goal: Autonomous robots navigate, pick up/deliver packages</a:t>
            </a:r>
            <a:endParaRPr lang="en-US" altLang="zh-CN" sz="2800" dirty="0"/>
          </a:p>
        </p:txBody>
      </p:sp>
      <p:sp>
        <p:nvSpPr>
          <p:cNvPr id="5" name="Shape 2"/>
          <p:cNvSpPr/>
          <p:nvPr/>
        </p:nvSpPr>
        <p:spPr>
          <a:xfrm>
            <a:off x="414655" y="3726180"/>
            <a:ext cx="1814830" cy="1219835"/>
          </a:xfrm>
          <a:custGeom>
            <a:avLst/>
            <a:gdLst/>
            <a:ahLst/>
            <a:cxnLst/>
            <a:rect l="l" t="t" r="r" b="b"/>
            <a:pathLst>
              <a:path w="3619500" h="1930400">
                <a:moveTo>
                  <a:pt x="101597" y="0"/>
                </a:moveTo>
                <a:lnTo>
                  <a:pt x="3517903" y="0"/>
                </a:lnTo>
                <a:cubicBezTo>
                  <a:pt x="3574013" y="0"/>
                  <a:pt x="3619500" y="45487"/>
                  <a:pt x="3619500" y="101597"/>
                </a:cubicBezTo>
                <a:lnTo>
                  <a:pt x="3619500" y="1828803"/>
                </a:lnTo>
                <a:cubicBezTo>
                  <a:pt x="3619500" y="1884913"/>
                  <a:pt x="3574013" y="1930400"/>
                  <a:pt x="3517903" y="1930400"/>
                </a:cubicBezTo>
                <a:lnTo>
                  <a:pt x="101597" y="1930400"/>
                </a:lnTo>
                <a:cubicBezTo>
                  <a:pt x="45487" y="1930400"/>
                  <a:pt x="0" y="1884913"/>
                  <a:pt x="0" y="1828803"/>
                </a:cubicBezTo>
                <a:lnTo>
                  <a:pt x="0" y="101597"/>
                </a:lnTo>
                <a:cubicBezTo>
                  <a:pt x="0" y="45487"/>
                  <a:pt x="45487" y="0"/>
                  <a:pt x="101597" y="0"/>
                </a:cubicBezTo>
                <a:close/>
              </a:path>
            </a:pathLst>
          </a:custGeom>
          <a:solidFill>
            <a:srgbClr val="ADD8E6">
              <a:alpha val="30196"/>
            </a:srgbClr>
          </a:solidFill>
        </p:spPr>
      </p:sp>
      <p:sp>
        <p:nvSpPr>
          <p:cNvPr id="6" name="Shape 3"/>
          <p:cNvSpPr/>
          <p:nvPr/>
        </p:nvSpPr>
        <p:spPr>
          <a:xfrm>
            <a:off x="981889" y="3906520"/>
            <a:ext cx="571500" cy="457200"/>
          </a:xfrm>
          <a:custGeom>
            <a:avLst/>
            <a:gdLst/>
            <a:ahLst/>
            <a:cxnLst/>
            <a:rect l="l" t="t" r="r" b="b"/>
            <a:pathLst>
              <a:path w="571500" h="457200">
                <a:moveTo>
                  <a:pt x="371386" y="187970"/>
                </a:moveTo>
                <a:cubicBezTo>
                  <a:pt x="382280" y="185023"/>
                  <a:pt x="393710" y="190202"/>
                  <a:pt x="398621" y="200293"/>
                </a:cubicBezTo>
                <a:lnTo>
                  <a:pt x="415230" y="233869"/>
                </a:lnTo>
                <a:cubicBezTo>
                  <a:pt x="424428" y="235119"/>
                  <a:pt x="433447" y="237619"/>
                  <a:pt x="441930" y="241102"/>
                </a:cubicBezTo>
                <a:lnTo>
                  <a:pt x="473184" y="220295"/>
                </a:lnTo>
                <a:cubicBezTo>
                  <a:pt x="482560" y="214045"/>
                  <a:pt x="494973" y="215295"/>
                  <a:pt x="502920" y="223242"/>
                </a:cubicBezTo>
                <a:lnTo>
                  <a:pt x="520065" y="240387"/>
                </a:lnTo>
                <a:cubicBezTo>
                  <a:pt x="528012" y="248335"/>
                  <a:pt x="529263" y="260836"/>
                  <a:pt x="523012" y="270123"/>
                </a:cubicBezTo>
                <a:lnTo>
                  <a:pt x="502206" y="301288"/>
                </a:lnTo>
                <a:cubicBezTo>
                  <a:pt x="503902" y="305485"/>
                  <a:pt x="505420" y="309860"/>
                  <a:pt x="506670" y="314414"/>
                </a:cubicBezTo>
                <a:cubicBezTo>
                  <a:pt x="507921" y="318968"/>
                  <a:pt x="508724" y="323433"/>
                  <a:pt x="509349" y="327987"/>
                </a:cubicBezTo>
                <a:lnTo>
                  <a:pt x="543014" y="344597"/>
                </a:lnTo>
                <a:cubicBezTo>
                  <a:pt x="553105" y="349597"/>
                  <a:pt x="558284" y="361027"/>
                  <a:pt x="555337" y="371832"/>
                </a:cubicBezTo>
                <a:lnTo>
                  <a:pt x="549086" y="395228"/>
                </a:lnTo>
                <a:cubicBezTo>
                  <a:pt x="546140" y="406033"/>
                  <a:pt x="536049" y="413355"/>
                  <a:pt x="524798" y="412641"/>
                </a:cubicBezTo>
                <a:lnTo>
                  <a:pt x="487293" y="410230"/>
                </a:lnTo>
                <a:cubicBezTo>
                  <a:pt x="481667" y="417463"/>
                  <a:pt x="475149" y="424160"/>
                  <a:pt x="467737" y="429875"/>
                </a:cubicBezTo>
                <a:lnTo>
                  <a:pt x="470148" y="467291"/>
                </a:lnTo>
                <a:cubicBezTo>
                  <a:pt x="470862" y="478542"/>
                  <a:pt x="463540" y="488722"/>
                  <a:pt x="452735" y="491579"/>
                </a:cubicBezTo>
                <a:lnTo>
                  <a:pt x="429339" y="497830"/>
                </a:lnTo>
                <a:cubicBezTo>
                  <a:pt x="418445" y="500777"/>
                  <a:pt x="407104" y="495598"/>
                  <a:pt x="402104" y="485507"/>
                </a:cubicBezTo>
                <a:lnTo>
                  <a:pt x="385495" y="451931"/>
                </a:lnTo>
                <a:cubicBezTo>
                  <a:pt x="376297" y="450681"/>
                  <a:pt x="367278" y="448181"/>
                  <a:pt x="358795" y="444698"/>
                </a:cubicBezTo>
                <a:lnTo>
                  <a:pt x="327541" y="465505"/>
                </a:lnTo>
                <a:cubicBezTo>
                  <a:pt x="318165" y="471755"/>
                  <a:pt x="305753" y="470505"/>
                  <a:pt x="297805" y="462558"/>
                </a:cubicBezTo>
                <a:lnTo>
                  <a:pt x="280660" y="445413"/>
                </a:lnTo>
                <a:cubicBezTo>
                  <a:pt x="272713" y="437465"/>
                  <a:pt x="271463" y="425053"/>
                  <a:pt x="277713" y="415677"/>
                </a:cubicBezTo>
                <a:lnTo>
                  <a:pt x="298519" y="384423"/>
                </a:lnTo>
                <a:cubicBezTo>
                  <a:pt x="296823" y="380226"/>
                  <a:pt x="295305" y="375851"/>
                  <a:pt x="294055" y="371296"/>
                </a:cubicBezTo>
                <a:cubicBezTo>
                  <a:pt x="292804" y="366742"/>
                  <a:pt x="292001" y="362188"/>
                  <a:pt x="291376" y="357723"/>
                </a:cubicBezTo>
                <a:lnTo>
                  <a:pt x="257711" y="341114"/>
                </a:lnTo>
                <a:cubicBezTo>
                  <a:pt x="247620" y="336113"/>
                  <a:pt x="242530" y="324683"/>
                  <a:pt x="245388" y="313879"/>
                </a:cubicBezTo>
                <a:lnTo>
                  <a:pt x="251639" y="290483"/>
                </a:lnTo>
                <a:cubicBezTo>
                  <a:pt x="254585" y="279678"/>
                  <a:pt x="264676" y="272355"/>
                  <a:pt x="275927" y="273070"/>
                </a:cubicBezTo>
                <a:lnTo>
                  <a:pt x="313343" y="275481"/>
                </a:lnTo>
                <a:cubicBezTo>
                  <a:pt x="318968" y="268248"/>
                  <a:pt x="325487" y="261551"/>
                  <a:pt x="332899" y="255836"/>
                </a:cubicBezTo>
                <a:lnTo>
                  <a:pt x="330488" y="218509"/>
                </a:lnTo>
                <a:cubicBezTo>
                  <a:pt x="329773" y="207258"/>
                  <a:pt x="337096" y="197078"/>
                  <a:pt x="347901" y="194221"/>
                </a:cubicBezTo>
                <a:lnTo>
                  <a:pt x="371296" y="187970"/>
                </a:lnTo>
                <a:close/>
                <a:moveTo>
                  <a:pt x="400407" y="303609"/>
                </a:moveTo>
                <a:cubicBezTo>
                  <a:pt x="378722" y="303634"/>
                  <a:pt x="361137" y="321260"/>
                  <a:pt x="361161" y="342945"/>
                </a:cubicBezTo>
                <a:cubicBezTo>
                  <a:pt x="361186" y="364630"/>
                  <a:pt x="378811" y="382215"/>
                  <a:pt x="400496" y="382191"/>
                </a:cubicBezTo>
                <a:cubicBezTo>
                  <a:pt x="422182" y="382166"/>
                  <a:pt x="439767" y="364540"/>
                  <a:pt x="439742" y="342855"/>
                </a:cubicBezTo>
                <a:cubicBezTo>
                  <a:pt x="439718" y="321170"/>
                  <a:pt x="422092" y="303585"/>
                  <a:pt x="400407" y="303609"/>
                </a:cubicBezTo>
                <a:close/>
                <a:moveTo>
                  <a:pt x="200829" y="-40630"/>
                </a:moveTo>
                <a:lnTo>
                  <a:pt x="224224" y="-34379"/>
                </a:lnTo>
                <a:cubicBezTo>
                  <a:pt x="235029" y="-31433"/>
                  <a:pt x="242352" y="-21253"/>
                  <a:pt x="241637" y="-10091"/>
                </a:cubicBezTo>
                <a:lnTo>
                  <a:pt x="239226" y="27236"/>
                </a:lnTo>
                <a:cubicBezTo>
                  <a:pt x="246638" y="32951"/>
                  <a:pt x="253157" y="39559"/>
                  <a:pt x="258782" y="46881"/>
                </a:cubicBezTo>
                <a:lnTo>
                  <a:pt x="296287" y="44470"/>
                </a:lnTo>
                <a:cubicBezTo>
                  <a:pt x="307449" y="43755"/>
                  <a:pt x="317629" y="51078"/>
                  <a:pt x="320576" y="61883"/>
                </a:cubicBezTo>
                <a:lnTo>
                  <a:pt x="326827" y="85279"/>
                </a:lnTo>
                <a:cubicBezTo>
                  <a:pt x="329684" y="96083"/>
                  <a:pt x="324594" y="107513"/>
                  <a:pt x="314504" y="112514"/>
                </a:cubicBezTo>
                <a:lnTo>
                  <a:pt x="280839" y="129123"/>
                </a:lnTo>
                <a:cubicBezTo>
                  <a:pt x="280214" y="133677"/>
                  <a:pt x="279321" y="138232"/>
                  <a:pt x="278160" y="142696"/>
                </a:cubicBezTo>
                <a:cubicBezTo>
                  <a:pt x="276999" y="147161"/>
                  <a:pt x="275392" y="151626"/>
                  <a:pt x="273695" y="155823"/>
                </a:cubicBezTo>
                <a:lnTo>
                  <a:pt x="294501" y="187077"/>
                </a:lnTo>
                <a:cubicBezTo>
                  <a:pt x="300752" y="196453"/>
                  <a:pt x="299502" y="208865"/>
                  <a:pt x="291554" y="216813"/>
                </a:cubicBezTo>
                <a:lnTo>
                  <a:pt x="274409" y="233958"/>
                </a:lnTo>
                <a:cubicBezTo>
                  <a:pt x="266462" y="241905"/>
                  <a:pt x="254050" y="243155"/>
                  <a:pt x="244673" y="236905"/>
                </a:cubicBezTo>
                <a:lnTo>
                  <a:pt x="213420" y="216098"/>
                </a:lnTo>
                <a:cubicBezTo>
                  <a:pt x="204936" y="219581"/>
                  <a:pt x="195917" y="222081"/>
                  <a:pt x="186720" y="223331"/>
                </a:cubicBezTo>
                <a:lnTo>
                  <a:pt x="170111" y="256907"/>
                </a:lnTo>
                <a:cubicBezTo>
                  <a:pt x="165110" y="266998"/>
                  <a:pt x="153680" y="272088"/>
                  <a:pt x="142875" y="269230"/>
                </a:cubicBezTo>
                <a:lnTo>
                  <a:pt x="119479" y="262979"/>
                </a:lnTo>
                <a:cubicBezTo>
                  <a:pt x="108585" y="260033"/>
                  <a:pt x="101352" y="249853"/>
                  <a:pt x="102066" y="238691"/>
                </a:cubicBezTo>
                <a:lnTo>
                  <a:pt x="104477" y="201275"/>
                </a:lnTo>
                <a:cubicBezTo>
                  <a:pt x="97066" y="195560"/>
                  <a:pt x="90547" y="188952"/>
                  <a:pt x="84921" y="181630"/>
                </a:cubicBezTo>
                <a:lnTo>
                  <a:pt x="47417" y="184041"/>
                </a:lnTo>
                <a:cubicBezTo>
                  <a:pt x="36255" y="184755"/>
                  <a:pt x="26075" y="177433"/>
                  <a:pt x="23128" y="166628"/>
                </a:cubicBezTo>
                <a:lnTo>
                  <a:pt x="16877" y="143232"/>
                </a:lnTo>
                <a:cubicBezTo>
                  <a:pt x="14020" y="132427"/>
                  <a:pt x="19110" y="120997"/>
                  <a:pt x="29200" y="115997"/>
                </a:cubicBezTo>
                <a:lnTo>
                  <a:pt x="62865" y="99387"/>
                </a:lnTo>
                <a:cubicBezTo>
                  <a:pt x="63490" y="94833"/>
                  <a:pt x="64383" y="90368"/>
                  <a:pt x="65544" y="85814"/>
                </a:cubicBezTo>
                <a:cubicBezTo>
                  <a:pt x="66794" y="81260"/>
                  <a:pt x="68223" y="76885"/>
                  <a:pt x="70009" y="72688"/>
                </a:cubicBezTo>
                <a:lnTo>
                  <a:pt x="49203" y="41523"/>
                </a:lnTo>
                <a:cubicBezTo>
                  <a:pt x="42952" y="32147"/>
                  <a:pt x="44202" y="19735"/>
                  <a:pt x="52149" y="11787"/>
                </a:cubicBezTo>
                <a:lnTo>
                  <a:pt x="69294" y="-5358"/>
                </a:lnTo>
                <a:cubicBezTo>
                  <a:pt x="77242" y="-13305"/>
                  <a:pt x="89654" y="-14555"/>
                  <a:pt x="99030" y="-8305"/>
                </a:cubicBezTo>
                <a:lnTo>
                  <a:pt x="130284" y="12502"/>
                </a:lnTo>
                <a:cubicBezTo>
                  <a:pt x="138767" y="9019"/>
                  <a:pt x="147786" y="6519"/>
                  <a:pt x="156984" y="5269"/>
                </a:cubicBezTo>
                <a:lnTo>
                  <a:pt x="173593" y="-28307"/>
                </a:lnTo>
                <a:cubicBezTo>
                  <a:pt x="178594" y="-38398"/>
                  <a:pt x="189934" y="-43488"/>
                  <a:pt x="200829" y="-40630"/>
                </a:cubicBezTo>
                <a:close/>
                <a:moveTo>
                  <a:pt x="171807" y="75009"/>
                </a:moveTo>
                <a:cubicBezTo>
                  <a:pt x="150122" y="75009"/>
                  <a:pt x="132517" y="92615"/>
                  <a:pt x="132517" y="114300"/>
                </a:cubicBezTo>
                <a:cubicBezTo>
                  <a:pt x="132517" y="135985"/>
                  <a:pt x="150122" y="153591"/>
                  <a:pt x="171807" y="153591"/>
                </a:cubicBezTo>
                <a:cubicBezTo>
                  <a:pt x="193492" y="153591"/>
                  <a:pt x="211098" y="135985"/>
                  <a:pt x="211098" y="114300"/>
                </a:cubicBezTo>
                <a:cubicBezTo>
                  <a:pt x="211098" y="92615"/>
                  <a:pt x="193492" y="75009"/>
                  <a:pt x="171807" y="75009"/>
                </a:cubicBezTo>
                <a:close/>
              </a:path>
            </a:pathLst>
          </a:custGeom>
          <a:solidFill>
            <a:srgbClr val="4A90E2"/>
          </a:solidFill>
        </p:spPr>
        <p:txBody>
          <a:bodyPr/>
          <a:p>
            <a:endParaRPr lang="zh-CN" altLang="en-US"/>
          </a:p>
        </p:txBody>
      </p:sp>
      <p:sp>
        <p:nvSpPr>
          <p:cNvPr id="7" name="Text 4"/>
          <p:cNvSpPr/>
          <p:nvPr/>
        </p:nvSpPr>
        <p:spPr>
          <a:xfrm>
            <a:off x="164465" y="4363720"/>
            <a:ext cx="2315845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altLang="zh-CN" sz="1800" b="1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Key Outputs</a:t>
            </a:r>
            <a:endParaRPr lang="en-US" altLang="zh-CN" sz="1800" b="1" dirty="0">
              <a:solidFill>
                <a:srgbClr val="333333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</a:endParaRPr>
          </a:p>
        </p:txBody>
      </p:sp>
      <p:sp>
        <p:nvSpPr>
          <p:cNvPr id="9" name="Shape 6"/>
          <p:cNvSpPr/>
          <p:nvPr/>
        </p:nvSpPr>
        <p:spPr>
          <a:xfrm>
            <a:off x="2948940" y="2606040"/>
            <a:ext cx="1531620" cy="1120140"/>
          </a:xfrm>
          <a:custGeom>
            <a:avLst/>
            <a:gdLst/>
            <a:ahLst/>
            <a:cxnLst/>
            <a:rect l="l" t="t" r="r" b="b"/>
            <a:pathLst>
              <a:path w="3619500" h="1930400">
                <a:moveTo>
                  <a:pt x="101597" y="0"/>
                </a:moveTo>
                <a:lnTo>
                  <a:pt x="3517903" y="0"/>
                </a:lnTo>
                <a:cubicBezTo>
                  <a:pt x="3574013" y="0"/>
                  <a:pt x="3619500" y="45487"/>
                  <a:pt x="3619500" y="101597"/>
                </a:cubicBezTo>
                <a:lnTo>
                  <a:pt x="3619500" y="1828803"/>
                </a:lnTo>
                <a:cubicBezTo>
                  <a:pt x="3619500" y="1884913"/>
                  <a:pt x="3574013" y="1930400"/>
                  <a:pt x="3517903" y="1930400"/>
                </a:cubicBezTo>
                <a:lnTo>
                  <a:pt x="101597" y="1930400"/>
                </a:lnTo>
                <a:cubicBezTo>
                  <a:pt x="45487" y="1930400"/>
                  <a:pt x="0" y="1884913"/>
                  <a:pt x="0" y="1828803"/>
                </a:cubicBezTo>
                <a:lnTo>
                  <a:pt x="0" y="101597"/>
                </a:lnTo>
                <a:cubicBezTo>
                  <a:pt x="0" y="45487"/>
                  <a:pt x="45487" y="0"/>
                  <a:pt x="101597" y="0"/>
                </a:cubicBezTo>
                <a:close/>
              </a:path>
            </a:pathLst>
          </a:custGeom>
          <a:solidFill>
            <a:srgbClr val="ADD8E6">
              <a:alpha val="30196"/>
            </a:srgbClr>
          </a:solidFill>
        </p:spPr>
      </p:sp>
      <p:sp>
        <p:nvSpPr>
          <p:cNvPr id="10" name="Shape 7"/>
          <p:cNvSpPr/>
          <p:nvPr/>
        </p:nvSpPr>
        <p:spPr>
          <a:xfrm>
            <a:off x="3486051" y="268478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85725"/>
                </a:moveTo>
                <a:cubicBezTo>
                  <a:pt x="457200" y="130552"/>
                  <a:pt x="404426" y="197435"/>
                  <a:pt x="381655" y="224135"/>
                </a:cubicBezTo>
                <a:cubicBezTo>
                  <a:pt x="378262" y="228064"/>
                  <a:pt x="373261" y="229582"/>
                  <a:pt x="368707" y="228600"/>
                </a:cubicBezTo>
                <a:lnTo>
                  <a:pt x="285750" y="228600"/>
                </a:lnTo>
                <a:cubicBezTo>
                  <a:pt x="269944" y="228600"/>
                  <a:pt x="257175" y="241369"/>
                  <a:pt x="257175" y="257175"/>
                </a:cubicBezTo>
                <a:cubicBezTo>
                  <a:pt x="257175" y="272981"/>
                  <a:pt x="269944" y="285750"/>
                  <a:pt x="285750" y="285750"/>
                </a:cubicBezTo>
                <a:lnTo>
                  <a:pt x="371475" y="285750"/>
                </a:lnTo>
                <a:cubicBezTo>
                  <a:pt x="418802" y="285750"/>
                  <a:pt x="457200" y="324148"/>
                  <a:pt x="457200" y="371475"/>
                </a:cubicBezTo>
                <a:cubicBezTo>
                  <a:pt x="457200" y="418802"/>
                  <a:pt x="418802" y="457200"/>
                  <a:pt x="371475" y="457200"/>
                </a:cubicBezTo>
                <a:lnTo>
                  <a:pt x="124658" y="457200"/>
                </a:lnTo>
                <a:cubicBezTo>
                  <a:pt x="132427" y="448360"/>
                  <a:pt x="141893" y="437019"/>
                  <a:pt x="151448" y="424339"/>
                </a:cubicBezTo>
                <a:cubicBezTo>
                  <a:pt x="157073" y="416838"/>
                  <a:pt x="162878" y="408622"/>
                  <a:pt x="168414" y="400050"/>
                </a:cubicBezTo>
                <a:lnTo>
                  <a:pt x="371475" y="400050"/>
                </a:lnTo>
                <a:cubicBezTo>
                  <a:pt x="387281" y="400050"/>
                  <a:pt x="400050" y="387281"/>
                  <a:pt x="400050" y="371475"/>
                </a:cubicBezTo>
                <a:cubicBezTo>
                  <a:pt x="400050" y="355669"/>
                  <a:pt x="387281" y="342900"/>
                  <a:pt x="371475" y="342900"/>
                </a:cubicBezTo>
                <a:lnTo>
                  <a:pt x="285750" y="342900"/>
                </a:lnTo>
                <a:cubicBezTo>
                  <a:pt x="238423" y="342900"/>
                  <a:pt x="200025" y="304502"/>
                  <a:pt x="200025" y="257175"/>
                </a:cubicBezTo>
                <a:cubicBezTo>
                  <a:pt x="200025" y="209848"/>
                  <a:pt x="238423" y="171450"/>
                  <a:pt x="285750" y="171450"/>
                </a:cubicBezTo>
                <a:lnTo>
                  <a:pt x="321290" y="171450"/>
                </a:lnTo>
                <a:cubicBezTo>
                  <a:pt x="302538" y="143321"/>
                  <a:pt x="285750" y="110996"/>
                  <a:pt x="285750" y="85725"/>
                </a:cubicBezTo>
                <a:cubicBezTo>
                  <a:pt x="285750" y="38398"/>
                  <a:pt x="324148" y="0"/>
                  <a:pt x="371475" y="0"/>
                </a:cubicBezTo>
                <a:cubicBezTo>
                  <a:pt x="418802" y="0"/>
                  <a:pt x="457200" y="38398"/>
                  <a:pt x="457200" y="85725"/>
                </a:cubicBezTo>
                <a:close/>
                <a:moveTo>
                  <a:pt x="104567" y="436751"/>
                </a:moveTo>
                <a:cubicBezTo>
                  <a:pt x="101173" y="440591"/>
                  <a:pt x="98137" y="443984"/>
                  <a:pt x="95548" y="446842"/>
                </a:cubicBezTo>
                <a:lnTo>
                  <a:pt x="93940" y="448628"/>
                </a:lnTo>
                <a:lnTo>
                  <a:pt x="93762" y="448449"/>
                </a:lnTo>
                <a:cubicBezTo>
                  <a:pt x="88404" y="452557"/>
                  <a:pt x="80724" y="452021"/>
                  <a:pt x="75902" y="446842"/>
                </a:cubicBezTo>
                <a:cubicBezTo>
                  <a:pt x="53400" y="422374"/>
                  <a:pt x="0" y="359420"/>
                  <a:pt x="0" y="314325"/>
                </a:cubicBezTo>
                <a:cubicBezTo>
                  <a:pt x="0" y="266998"/>
                  <a:pt x="38398" y="228600"/>
                  <a:pt x="85725" y="228600"/>
                </a:cubicBezTo>
                <a:cubicBezTo>
                  <a:pt x="133052" y="228600"/>
                  <a:pt x="171450" y="266998"/>
                  <a:pt x="171450" y="314325"/>
                </a:cubicBezTo>
                <a:cubicBezTo>
                  <a:pt x="171450" y="341114"/>
                  <a:pt x="152608" y="374154"/>
                  <a:pt x="132606" y="401747"/>
                </a:cubicBezTo>
                <a:cubicBezTo>
                  <a:pt x="123051" y="414873"/>
                  <a:pt x="113228" y="426750"/>
                  <a:pt x="105102" y="436126"/>
                </a:cubicBezTo>
                <a:lnTo>
                  <a:pt x="104567" y="436751"/>
                </a:lnTo>
                <a:close/>
                <a:moveTo>
                  <a:pt x="114300" y="314325"/>
                </a:moveTo>
                <a:cubicBezTo>
                  <a:pt x="114300" y="298554"/>
                  <a:pt x="101496" y="285750"/>
                  <a:pt x="85725" y="285750"/>
                </a:cubicBezTo>
                <a:cubicBezTo>
                  <a:pt x="69954" y="285750"/>
                  <a:pt x="57150" y="298554"/>
                  <a:pt x="57150" y="314325"/>
                </a:cubicBezTo>
                <a:cubicBezTo>
                  <a:pt x="57150" y="330096"/>
                  <a:pt x="69954" y="342900"/>
                  <a:pt x="85725" y="342900"/>
                </a:cubicBezTo>
                <a:cubicBezTo>
                  <a:pt x="101496" y="342900"/>
                  <a:pt x="114300" y="330096"/>
                  <a:pt x="114300" y="314325"/>
                </a:cubicBezTo>
                <a:close/>
                <a:moveTo>
                  <a:pt x="371475" y="114300"/>
                </a:moveTo>
                <a:cubicBezTo>
                  <a:pt x="387246" y="114300"/>
                  <a:pt x="400050" y="101496"/>
                  <a:pt x="400050" y="85725"/>
                </a:cubicBezTo>
                <a:cubicBezTo>
                  <a:pt x="400050" y="69954"/>
                  <a:pt x="387246" y="57150"/>
                  <a:pt x="371475" y="57150"/>
                </a:cubicBezTo>
                <a:cubicBezTo>
                  <a:pt x="355704" y="57150"/>
                  <a:pt x="342900" y="69954"/>
                  <a:pt x="342900" y="85725"/>
                </a:cubicBezTo>
                <a:cubicBezTo>
                  <a:pt x="342900" y="101496"/>
                  <a:pt x="355704" y="114300"/>
                  <a:pt x="371475" y="114300"/>
                </a:cubicBezTo>
                <a:close/>
              </a:path>
            </a:pathLst>
          </a:custGeom>
          <a:solidFill>
            <a:srgbClr val="4A90E2"/>
          </a:solidFill>
        </p:spPr>
        <p:txBody>
          <a:bodyPr/>
          <a:p>
            <a:endParaRPr lang="zh-CN" altLang="en-US"/>
          </a:p>
        </p:txBody>
      </p:sp>
      <p:sp>
        <p:nvSpPr>
          <p:cNvPr id="11" name="Text 8"/>
          <p:cNvSpPr/>
          <p:nvPr/>
        </p:nvSpPr>
        <p:spPr>
          <a:xfrm>
            <a:off x="2651125" y="3234690"/>
            <a:ext cx="2126615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altLang="zh-CN" sz="1800" b="1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Grid model</a:t>
            </a:r>
            <a:endParaRPr lang="en-US" altLang="zh-CN" sz="1800" b="1" dirty="0">
              <a:solidFill>
                <a:srgbClr val="333333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</a:endParaRPr>
          </a:p>
        </p:txBody>
      </p:sp>
      <p:sp>
        <p:nvSpPr>
          <p:cNvPr id="13" name="Shape 10"/>
          <p:cNvSpPr/>
          <p:nvPr/>
        </p:nvSpPr>
        <p:spPr>
          <a:xfrm>
            <a:off x="2948940" y="5026660"/>
            <a:ext cx="1598930" cy="1148715"/>
          </a:xfrm>
          <a:custGeom>
            <a:avLst/>
            <a:gdLst/>
            <a:ahLst/>
            <a:cxnLst/>
            <a:rect l="l" t="t" r="r" b="b"/>
            <a:pathLst>
              <a:path w="3619500" h="1930400">
                <a:moveTo>
                  <a:pt x="101597" y="0"/>
                </a:moveTo>
                <a:lnTo>
                  <a:pt x="3517903" y="0"/>
                </a:lnTo>
                <a:cubicBezTo>
                  <a:pt x="3574013" y="0"/>
                  <a:pt x="3619500" y="45487"/>
                  <a:pt x="3619500" y="101597"/>
                </a:cubicBezTo>
                <a:lnTo>
                  <a:pt x="3619500" y="1828803"/>
                </a:lnTo>
                <a:cubicBezTo>
                  <a:pt x="3619500" y="1884913"/>
                  <a:pt x="3574013" y="1930400"/>
                  <a:pt x="3517903" y="1930400"/>
                </a:cubicBezTo>
                <a:lnTo>
                  <a:pt x="101597" y="1930400"/>
                </a:lnTo>
                <a:cubicBezTo>
                  <a:pt x="45487" y="1930400"/>
                  <a:pt x="0" y="1884913"/>
                  <a:pt x="0" y="1828803"/>
                </a:cubicBezTo>
                <a:lnTo>
                  <a:pt x="0" y="101597"/>
                </a:lnTo>
                <a:cubicBezTo>
                  <a:pt x="0" y="45487"/>
                  <a:pt x="45487" y="0"/>
                  <a:pt x="101597" y="0"/>
                </a:cubicBezTo>
                <a:close/>
              </a:path>
            </a:pathLst>
          </a:custGeom>
          <a:solidFill>
            <a:srgbClr val="ADD8E6">
              <a:alpha val="30196"/>
            </a:srgbClr>
          </a:solidFill>
        </p:spPr>
      </p:sp>
      <p:sp>
        <p:nvSpPr>
          <p:cNvPr id="14" name="Shape 11"/>
          <p:cNvSpPr/>
          <p:nvPr/>
        </p:nvSpPr>
        <p:spPr>
          <a:xfrm>
            <a:off x="3428722" y="5106670"/>
            <a:ext cx="514350" cy="457200"/>
          </a:xfrm>
          <a:custGeom>
            <a:avLst/>
            <a:gdLst/>
            <a:ahLst/>
            <a:cxnLst/>
            <a:rect l="l" t="t" r="r" b="b"/>
            <a:pathLst>
              <a:path w="514350" h="457200">
                <a:moveTo>
                  <a:pt x="78492" y="10269"/>
                </a:moveTo>
                <a:cubicBezTo>
                  <a:pt x="68401" y="4108"/>
                  <a:pt x="55185" y="7412"/>
                  <a:pt x="49024" y="17502"/>
                </a:cubicBezTo>
                <a:cubicBezTo>
                  <a:pt x="26878" y="54114"/>
                  <a:pt x="14198" y="97066"/>
                  <a:pt x="14198" y="142875"/>
                </a:cubicBezTo>
                <a:cubicBezTo>
                  <a:pt x="14198" y="188684"/>
                  <a:pt x="26878" y="231636"/>
                  <a:pt x="49024" y="268248"/>
                </a:cubicBezTo>
                <a:cubicBezTo>
                  <a:pt x="55185" y="278338"/>
                  <a:pt x="68312" y="281642"/>
                  <a:pt x="78492" y="275481"/>
                </a:cubicBezTo>
                <a:cubicBezTo>
                  <a:pt x="88672" y="269319"/>
                  <a:pt x="91886" y="256193"/>
                  <a:pt x="85725" y="246013"/>
                </a:cubicBezTo>
                <a:cubicBezTo>
                  <a:pt x="67598" y="216009"/>
                  <a:pt x="57150" y="180648"/>
                  <a:pt x="57150" y="142875"/>
                </a:cubicBezTo>
                <a:cubicBezTo>
                  <a:pt x="57150" y="105102"/>
                  <a:pt x="67598" y="69741"/>
                  <a:pt x="85814" y="39648"/>
                </a:cubicBezTo>
                <a:cubicBezTo>
                  <a:pt x="91976" y="29557"/>
                  <a:pt x="88672" y="16341"/>
                  <a:pt x="78581" y="10180"/>
                </a:cubicBezTo>
                <a:close/>
                <a:moveTo>
                  <a:pt x="435769" y="10269"/>
                </a:moveTo>
                <a:cubicBezTo>
                  <a:pt x="425678" y="16431"/>
                  <a:pt x="422374" y="29557"/>
                  <a:pt x="428536" y="39737"/>
                </a:cubicBezTo>
                <a:cubicBezTo>
                  <a:pt x="446752" y="69830"/>
                  <a:pt x="457200" y="105192"/>
                  <a:pt x="457200" y="142964"/>
                </a:cubicBezTo>
                <a:cubicBezTo>
                  <a:pt x="457200" y="180737"/>
                  <a:pt x="446752" y="216098"/>
                  <a:pt x="428536" y="246191"/>
                </a:cubicBezTo>
                <a:cubicBezTo>
                  <a:pt x="422374" y="256282"/>
                  <a:pt x="425678" y="269498"/>
                  <a:pt x="435769" y="275659"/>
                </a:cubicBezTo>
                <a:cubicBezTo>
                  <a:pt x="445859" y="281821"/>
                  <a:pt x="459075" y="278517"/>
                  <a:pt x="465237" y="268426"/>
                </a:cubicBezTo>
                <a:cubicBezTo>
                  <a:pt x="487382" y="231815"/>
                  <a:pt x="500063" y="188863"/>
                  <a:pt x="500063" y="143054"/>
                </a:cubicBezTo>
                <a:cubicBezTo>
                  <a:pt x="500063" y="97244"/>
                  <a:pt x="487382" y="54114"/>
                  <a:pt x="465237" y="17502"/>
                </a:cubicBezTo>
                <a:cubicBezTo>
                  <a:pt x="459075" y="7412"/>
                  <a:pt x="445949" y="4108"/>
                  <a:pt x="435769" y="10269"/>
                </a:cubicBezTo>
                <a:close/>
                <a:moveTo>
                  <a:pt x="285750" y="192345"/>
                </a:moveTo>
                <a:cubicBezTo>
                  <a:pt x="302806" y="182434"/>
                  <a:pt x="314325" y="164038"/>
                  <a:pt x="314325" y="142875"/>
                </a:cubicBezTo>
                <a:cubicBezTo>
                  <a:pt x="314325" y="111353"/>
                  <a:pt x="288697" y="85725"/>
                  <a:pt x="257175" y="85725"/>
                </a:cubicBezTo>
                <a:cubicBezTo>
                  <a:pt x="225653" y="85725"/>
                  <a:pt x="200025" y="111353"/>
                  <a:pt x="200025" y="142875"/>
                </a:cubicBezTo>
                <a:cubicBezTo>
                  <a:pt x="200025" y="164038"/>
                  <a:pt x="211544" y="182523"/>
                  <a:pt x="228600" y="192345"/>
                </a:cubicBezTo>
                <a:lnTo>
                  <a:pt x="228600" y="428625"/>
                </a:lnTo>
                <a:cubicBezTo>
                  <a:pt x="228600" y="444431"/>
                  <a:pt x="241369" y="457200"/>
                  <a:pt x="257175" y="457200"/>
                </a:cubicBezTo>
                <a:cubicBezTo>
                  <a:pt x="272981" y="457200"/>
                  <a:pt x="285750" y="444431"/>
                  <a:pt x="285750" y="428625"/>
                </a:cubicBezTo>
                <a:lnTo>
                  <a:pt x="285750" y="192345"/>
                </a:lnTo>
                <a:close/>
                <a:moveTo>
                  <a:pt x="160913" y="81260"/>
                </a:moveTo>
                <a:cubicBezTo>
                  <a:pt x="167342" y="71259"/>
                  <a:pt x="164396" y="58043"/>
                  <a:pt x="154484" y="51614"/>
                </a:cubicBezTo>
                <a:cubicBezTo>
                  <a:pt x="144572" y="45184"/>
                  <a:pt x="131266" y="48131"/>
                  <a:pt x="124837" y="58043"/>
                </a:cubicBezTo>
                <a:cubicBezTo>
                  <a:pt x="109121" y="82510"/>
                  <a:pt x="100013" y="111621"/>
                  <a:pt x="100013" y="142875"/>
                </a:cubicBezTo>
                <a:cubicBezTo>
                  <a:pt x="100013" y="174129"/>
                  <a:pt x="109121" y="203240"/>
                  <a:pt x="124837" y="227707"/>
                </a:cubicBezTo>
                <a:cubicBezTo>
                  <a:pt x="131266" y="237708"/>
                  <a:pt x="144482" y="240566"/>
                  <a:pt x="154484" y="234136"/>
                </a:cubicBezTo>
                <a:cubicBezTo>
                  <a:pt x="164485" y="227707"/>
                  <a:pt x="167342" y="214491"/>
                  <a:pt x="160913" y="204490"/>
                </a:cubicBezTo>
                <a:cubicBezTo>
                  <a:pt x="149483" y="186720"/>
                  <a:pt x="142875" y="165556"/>
                  <a:pt x="142875" y="142875"/>
                </a:cubicBezTo>
                <a:cubicBezTo>
                  <a:pt x="142875" y="120194"/>
                  <a:pt x="149483" y="99030"/>
                  <a:pt x="160913" y="81260"/>
                </a:cubicBezTo>
                <a:close/>
                <a:moveTo>
                  <a:pt x="389513" y="58043"/>
                </a:moveTo>
                <a:cubicBezTo>
                  <a:pt x="383084" y="48042"/>
                  <a:pt x="369868" y="45184"/>
                  <a:pt x="359866" y="51614"/>
                </a:cubicBezTo>
                <a:cubicBezTo>
                  <a:pt x="349865" y="58043"/>
                  <a:pt x="347008" y="71259"/>
                  <a:pt x="353437" y="81260"/>
                </a:cubicBezTo>
                <a:cubicBezTo>
                  <a:pt x="364867" y="99030"/>
                  <a:pt x="371475" y="120194"/>
                  <a:pt x="371475" y="142875"/>
                </a:cubicBezTo>
                <a:cubicBezTo>
                  <a:pt x="371475" y="165556"/>
                  <a:pt x="364867" y="186720"/>
                  <a:pt x="353437" y="204490"/>
                </a:cubicBezTo>
                <a:cubicBezTo>
                  <a:pt x="347008" y="214491"/>
                  <a:pt x="349954" y="227707"/>
                  <a:pt x="359866" y="234136"/>
                </a:cubicBezTo>
                <a:cubicBezTo>
                  <a:pt x="369778" y="240566"/>
                  <a:pt x="383084" y="237619"/>
                  <a:pt x="389513" y="227707"/>
                </a:cubicBezTo>
                <a:cubicBezTo>
                  <a:pt x="405229" y="203240"/>
                  <a:pt x="414338" y="174129"/>
                  <a:pt x="414338" y="142875"/>
                </a:cubicBezTo>
                <a:cubicBezTo>
                  <a:pt x="414338" y="111621"/>
                  <a:pt x="405229" y="82510"/>
                  <a:pt x="389513" y="58043"/>
                </a:cubicBezTo>
                <a:close/>
              </a:path>
            </a:pathLst>
          </a:custGeom>
          <a:solidFill>
            <a:srgbClr val="4A90E2"/>
          </a:solidFill>
        </p:spPr>
      </p:sp>
      <p:sp>
        <p:nvSpPr>
          <p:cNvPr id="15" name="Text 12"/>
          <p:cNvSpPr/>
          <p:nvPr/>
        </p:nvSpPr>
        <p:spPr>
          <a:xfrm>
            <a:off x="2878455" y="5647690"/>
            <a:ext cx="1669415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altLang="zh-CN" sz="1800" b="1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Physics engine</a:t>
            </a:r>
            <a:endParaRPr lang="en-US" altLang="zh-CN" sz="1800" b="1" dirty="0">
              <a:solidFill>
                <a:srgbClr val="333333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254000" y="134938"/>
            <a:ext cx="5080000" cy="583565"/>
          </a:xfrm>
          <a:prstGeom prst="rect">
            <a:avLst/>
          </a:prstGeom>
        </p:spPr>
        <p:txBody>
          <a:bodyPr>
            <a:spAutoFit/>
          </a:bodyPr>
          <a:p>
            <a:pPr marL="0" indent="0" algn="l"/>
            <a:r>
              <a:rPr lang="en-US" altLang="zh-CN" sz="3200" b="0" i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Inter"/>
                <a:ea typeface="Inter"/>
              </a:rPr>
              <a:t>Project Overview</a:t>
            </a:r>
            <a:endParaRPr lang="en-US" altLang="zh-CN" sz="3200" b="0" i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Inter"/>
              <a:ea typeface="Inter"/>
            </a:endParaRPr>
          </a:p>
        </p:txBody>
      </p:sp>
      <p:cxnSp>
        <p:nvCxnSpPr>
          <p:cNvPr id="18" name="直接箭头连接符 17"/>
          <p:cNvCxnSpPr/>
          <p:nvPr/>
        </p:nvCxnSpPr>
        <p:spPr>
          <a:xfrm flipV="1">
            <a:off x="1610360" y="3053080"/>
            <a:ext cx="1282065" cy="643890"/>
          </a:xfrm>
          <a:prstGeom prst="straightConnector1">
            <a:avLst/>
          </a:prstGeom>
          <a:ln w="31750" cap="rnd">
            <a:solidFill>
              <a:schemeClr val="accent1"/>
            </a:solidFill>
            <a:round/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/>
          <p:nvPr/>
        </p:nvCxnSpPr>
        <p:spPr>
          <a:xfrm>
            <a:off x="1541780" y="4941570"/>
            <a:ext cx="1350645" cy="593725"/>
          </a:xfrm>
          <a:prstGeom prst="straightConnector1">
            <a:avLst/>
          </a:prstGeom>
          <a:ln w="31750" cap="rnd">
            <a:solidFill>
              <a:schemeClr val="accent1"/>
            </a:solidFill>
            <a:round/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0" name="加号 19"/>
          <p:cNvSpPr/>
          <p:nvPr/>
        </p:nvSpPr>
        <p:spPr>
          <a:xfrm>
            <a:off x="3101975" y="3726180"/>
            <a:ext cx="1225550" cy="1244600"/>
          </a:xfrm>
          <a:prstGeom prst="mathPlus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1" name="图片 20" descr="屏幕截图 2025-11-29 152726"/>
          <p:cNvPicPr>
            <a:picLocks noChangeAspect="1"/>
          </p:cNvPicPr>
          <p:nvPr/>
        </p:nvPicPr>
        <p:blipFill>
          <a:blip r:embed="rId2"/>
          <a:srcRect r="43191" b="2659"/>
          <a:stretch>
            <a:fillRect/>
          </a:stretch>
        </p:blipFill>
        <p:spPr>
          <a:xfrm>
            <a:off x="10011410" y="1798320"/>
            <a:ext cx="2015490" cy="4067175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10312400" y="2959735"/>
            <a:ext cx="837565" cy="182245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10313035" y="3465830"/>
            <a:ext cx="1022985" cy="178435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8" name="图片 7" descr="屏幕截图 2025-12-04 11244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7870" y="1932305"/>
            <a:ext cx="7196455" cy="4573905"/>
          </a:xfrm>
          <a:prstGeom prst="rect">
            <a:avLst/>
          </a:prstGeom>
        </p:spPr>
      </p:pic>
      <p:pic>
        <p:nvPicPr>
          <p:cNvPr id="12" name="图片 11" descr="屏幕截图 2025-12-04 1125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5185" y="1750060"/>
            <a:ext cx="6981825" cy="50780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5-17:31:01-d2tarldnfo2stf9djk00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905" y="0"/>
            <a:ext cx="12192000" cy="6858000"/>
          </a:xfrm>
          <a:prstGeom prst="rect">
            <a:avLst/>
          </a:prstGeom>
        </p:spPr>
      </p:pic>
      <p:sp>
        <p:nvSpPr>
          <p:cNvPr id="5" name="Shape 2"/>
          <p:cNvSpPr/>
          <p:nvPr>
            <p:custDataLst>
              <p:tags r:id="rId2"/>
            </p:custDataLst>
          </p:nvPr>
        </p:nvSpPr>
        <p:spPr>
          <a:xfrm>
            <a:off x="179705" y="1057910"/>
            <a:ext cx="3507105" cy="1842770"/>
          </a:xfrm>
          <a:custGeom>
            <a:avLst/>
            <a:gdLst/>
            <a:ahLst/>
            <a:cxnLst/>
            <a:rect l="l" t="t" r="r" b="b"/>
            <a:pathLst>
              <a:path w="3619500" h="1930400">
                <a:moveTo>
                  <a:pt x="101597" y="0"/>
                </a:moveTo>
                <a:lnTo>
                  <a:pt x="3517903" y="0"/>
                </a:lnTo>
                <a:cubicBezTo>
                  <a:pt x="3574013" y="0"/>
                  <a:pt x="3619500" y="45487"/>
                  <a:pt x="3619500" y="101597"/>
                </a:cubicBezTo>
                <a:lnTo>
                  <a:pt x="3619500" y="1828803"/>
                </a:lnTo>
                <a:cubicBezTo>
                  <a:pt x="3619500" y="1884913"/>
                  <a:pt x="3574013" y="1930400"/>
                  <a:pt x="3517903" y="1930400"/>
                </a:cubicBezTo>
                <a:lnTo>
                  <a:pt x="101597" y="1930400"/>
                </a:lnTo>
                <a:cubicBezTo>
                  <a:pt x="45487" y="1930400"/>
                  <a:pt x="0" y="1884913"/>
                  <a:pt x="0" y="1828803"/>
                </a:cubicBezTo>
                <a:lnTo>
                  <a:pt x="0" y="101597"/>
                </a:lnTo>
                <a:cubicBezTo>
                  <a:pt x="0" y="45487"/>
                  <a:pt x="45487" y="0"/>
                  <a:pt x="101597" y="0"/>
                </a:cubicBezTo>
                <a:close/>
              </a:path>
            </a:pathLst>
          </a:custGeom>
          <a:solidFill>
            <a:srgbClr val="ADD8E6">
              <a:alpha val="30196"/>
            </a:srgbClr>
          </a:solidFill>
        </p:spPr>
      </p:sp>
      <p:sp>
        <p:nvSpPr>
          <p:cNvPr id="6" name="Shape 3"/>
          <p:cNvSpPr/>
          <p:nvPr>
            <p:custDataLst>
              <p:tags r:id="rId3"/>
            </p:custDataLst>
          </p:nvPr>
        </p:nvSpPr>
        <p:spPr>
          <a:xfrm>
            <a:off x="1648004" y="1207135"/>
            <a:ext cx="571500" cy="457200"/>
          </a:xfrm>
          <a:custGeom>
            <a:avLst/>
            <a:gdLst/>
            <a:ahLst/>
            <a:cxnLst/>
            <a:rect l="l" t="t" r="r" b="b"/>
            <a:pathLst>
              <a:path w="571500" h="457200">
                <a:moveTo>
                  <a:pt x="371386" y="187970"/>
                </a:moveTo>
                <a:cubicBezTo>
                  <a:pt x="382280" y="185023"/>
                  <a:pt x="393710" y="190202"/>
                  <a:pt x="398621" y="200293"/>
                </a:cubicBezTo>
                <a:lnTo>
                  <a:pt x="415230" y="233869"/>
                </a:lnTo>
                <a:cubicBezTo>
                  <a:pt x="424428" y="235119"/>
                  <a:pt x="433447" y="237619"/>
                  <a:pt x="441930" y="241102"/>
                </a:cubicBezTo>
                <a:lnTo>
                  <a:pt x="473184" y="220295"/>
                </a:lnTo>
                <a:cubicBezTo>
                  <a:pt x="482560" y="214045"/>
                  <a:pt x="494973" y="215295"/>
                  <a:pt x="502920" y="223242"/>
                </a:cubicBezTo>
                <a:lnTo>
                  <a:pt x="520065" y="240387"/>
                </a:lnTo>
                <a:cubicBezTo>
                  <a:pt x="528012" y="248335"/>
                  <a:pt x="529263" y="260836"/>
                  <a:pt x="523012" y="270123"/>
                </a:cubicBezTo>
                <a:lnTo>
                  <a:pt x="502206" y="301288"/>
                </a:lnTo>
                <a:cubicBezTo>
                  <a:pt x="503902" y="305485"/>
                  <a:pt x="505420" y="309860"/>
                  <a:pt x="506670" y="314414"/>
                </a:cubicBezTo>
                <a:cubicBezTo>
                  <a:pt x="507921" y="318968"/>
                  <a:pt x="508724" y="323433"/>
                  <a:pt x="509349" y="327987"/>
                </a:cubicBezTo>
                <a:lnTo>
                  <a:pt x="543014" y="344597"/>
                </a:lnTo>
                <a:cubicBezTo>
                  <a:pt x="553105" y="349597"/>
                  <a:pt x="558284" y="361027"/>
                  <a:pt x="555337" y="371832"/>
                </a:cubicBezTo>
                <a:lnTo>
                  <a:pt x="549086" y="395228"/>
                </a:lnTo>
                <a:cubicBezTo>
                  <a:pt x="546140" y="406033"/>
                  <a:pt x="536049" y="413355"/>
                  <a:pt x="524798" y="412641"/>
                </a:cubicBezTo>
                <a:lnTo>
                  <a:pt x="487293" y="410230"/>
                </a:lnTo>
                <a:cubicBezTo>
                  <a:pt x="481667" y="417463"/>
                  <a:pt x="475149" y="424160"/>
                  <a:pt x="467737" y="429875"/>
                </a:cubicBezTo>
                <a:lnTo>
                  <a:pt x="470148" y="467291"/>
                </a:lnTo>
                <a:cubicBezTo>
                  <a:pt x="470862" y="478542"/>
                  <a:pt x="463540" y="488722"/>
                  <a:pt x="452735" y="491579"/>
                </a:cubicBezTo>
                <a:lnTo>
                  <a:pt x="429339" y="497830"/>
                </a:lnTo>
                <a:cubicBezTo>
                  <a:pt x="418445" y="500777"/>
                  <a:pt x="407104" y="495598"/>
                  <a:pt x="402104" y="485507"/>
                </a:cubicBezTo>
                <a:lnTo>
                  <a:pt x="385495" y="451931"/>
                </a:lnTo>
                <a:cubicBezTo>
                  <a:pt x="376297" y="450681"/>
                  <a:pt x="367278" y="448181"/>
                  <a:pt x="358795" y="444698"/>
                </a:cubicBezTo>
                <a:lnTo>
                  <a:pt x="327541" y="465505"/>
                </a:lnTo>
                <a:cubicBezTo>
                  <a:pt x="318165" y="471755"/>
                  <a:pt x="305753" y="470505"/>
                  <a:pt x="297805" y="462558"/>
                </a:cubicBezTo>
                <a:lnTo>
                  <a:pt x="280660" y="445413"/>
                </a:lnTo>
                <a:cubicBezTo>
                  <a:pt x="272713" y="437465"/>
                  <a:pt x="271463" y="425053"/>
                  <a:pt x="277713" y="415677"/>
                </a:cubicBezTo>
                <a:lnTo>
                  <a:pt x="298519" y="384423"/>
                </a:lnTo>
                <a:cubicBezTo>
                  <a:pt x="296823" y="380226"/>
                  <a:pt x="295305" y="375851"/>
                  <a:pt x="294055" y="371296"/>
                </a:cubicBezTo>
                <a:cubicBezTo>
                  <a:pt x="292804" y="366742"/>
                  <a:pt x="292001" y="362188"/>
                  <a:pt x="291376" y="357723"/>
                </a:cubicBezTo>
                <a:lnTo>
                  <a:pt x="257711" y="341114"/>
                </a:lnTo>
                <a:cubicBezTo>
                  <a:pt x="247620" y="336113"/>
                  <a:pt x="242530" y="324683"/>
                  <a:pt x="245388" y="313879"/>
                </a:cubicBezTo>
                <a:lnTo>
                  <a:pt x="251639" y="290483"/>
                </a:lnTo>
                <a:cubicBezTo>
                  <a:pt x="254585" y="279678"/>
                  <a:pt x="264676" y="272355"/>
                  <a:pt x="275927" y="273070"/>
                </a:cubicBezTo>
                <a:lnTo>
                  <a:pt x="313343" y="275481"/>
                </a:lnTo>
                <a:cubicBezTo>
                  <a:pt x="318968" y="268248"/>
                  <a:pt x="325487" y="261551"/>
                  <a:pt x="332899" y="255836"/>
                </a:cubicBezTo>
                <a:lnTo>
                  <a:pt x="330488" y="218509"/>
                </a:lnTo>
                <a:cubicBezTo>
                  <a:pt x="329773" y="207258"/>
                  <a:pt x="337096" y="197078"/>
                  <a:pt x="347901" y="194221"/>
                </a:cubicBezTo>
                <a:lnTo>
                  <a:pt x="371296" y="187970"/>
                </a:lnTo>
                <a:close/>
                <a:moveTo>
                  <a:pt x="400407" y="303609"/>
                </a:moveTo>
                <a:cubicBezTo>
                  <a:pt x="378722" y="303634"/>
                  <a:pt x="361137" y="321260"/>
                  <a:pt x="361161" y="342945"/>
                </a:cubicBezTo>
                <a:cubicBezTo>
                  <a:pt x="361186" y="364630"/>
                  <a:pt x="378811" y="382215"/>
                  <a:pt x="400496" y="382191"/>
                </a:cubicBezTo>
                <a:cubicBezTo>
                  <a:pt x="422182" y="382166"/>
                  <a:pt x="439767" y="364540"/>
                  <a:pt x="439742" y="342855"/>
                </a:cubicBezTo>
                <a:cubicBezTo>
                  <a:pt x="439718" y="321170"/>
                  <a:pt x="422092" y="303585"/>
                  <a:pt x="400407" y="303609"/>
                </a:cubicBezTo>
                <a:close/>
                <a:moveTo>
                  <a:pt x="200829" y="-40630"/>
                </a:moveTo>
                <a:lnTo>
                  <a:pt x="224224" y="-34379"/>
                </a:lnTo>
                <a:cubicBezTo>
                  <a:pt x="235029" y="-31433"/>
                  <a:pt x="242352" y="-21253"/>
                  <a:pt x="241637" y="-10091"/>
                </a:cubicBezTo>
                <a:lnTo>
                  <a:pt x="239226" y="27236"/>
                </a:lnTo>
                <a:cubicBezTo>
                  <a:pt x="246638" y="32951"/>
                  <a:pt x="253157" y="39559"/>
                  <a:pt x="258782" y="46881"/>
                </a:cubicBezTo>
                <a:lnTo>
                  <a:pt x="296287" y="44470"/>
                </a:lnTo>
                <a:cubicBezTo>
                  <a:pt x="307449" y="43755"/>
                  <a:pt x="317629" y="51078"/>
                  <a:pt x="320576" y="61883"/>
                </a:cubicBezTo>
                <a:lnTo>
                  <a:pt x="326827" y="85279"/>
                </a:lnTo>
                <a:cubicBezTo>
                  <a:pt x="329684" y="96083"/>
                  <a:pt x="324594" y="107513"/>
                  <a:pt x="314504" y="112514"/>
                </a:cubicBezTo>
                <a:lnTo>
                  <a:pt x="280839" y="129123"/>
                </a:lnTo>
                <a:cubicBezTo>
                  <a:pt x="280214" y="133677"/>
                  <a:pt x="279321" y="138232"/>
                  <a:pt x="278160" y="142696"/>
                </a:cubicBezTo>
                <a:cubicBezTo>
                  <a:pt x="276999" y="147161"/>
                  <a:pt x="275392" y="151626"/>
                  <a:pt x="273695" y="155823"/>
                </a:cubicBezTo>
                <a:lnTo>
                  <a:pt x="294501" y="187077"/>
                </a:lnTo>
                <a:cubicBezTo>
                  <a:pt x="300752" y="196453"/>
                  <a:pt x="299502" y="208865"/>
                  <a:pt x="291554" y="216813"/>
                </a:cubicBezTo>
                <a:lnTo>
                  <a:pt x="274409" y="233958"/>
                </a:lnTo>
                <a:cubicBezTo>
                  <a:pt x="266462" y="241905"/>
                  <a:pt x="254050" y="243155"/>
                  <a:pt x="244673" y="236905"/>
                </a:cubicBezTo>
                <a:lnTo>
                  <a:pt x="213420" y="216098"/>
                </a:lnTo>
                <a:cubicBezTo>
                  <a:pt x="204936" y="219581"/>
                  <a:pt x="195917" y="222081"/>
                  <a:pt x="186720" y="223331"/>
                </a:cubicBezTo>
                <a:lnTo>
                  <a:pt x="170111" y="256907"/>
                </a:lnTo>
                <a:cubicBezTo>
                  <a:pt x="165110" y="266998"/>
                  <a:pt x="153680" y="272088"/>
                  <a:pt x="142875" y="269230"/>
                </a:cubicBezTo>
                <a:lnTo>
                  <a:pt x="119479" y="262979"/>
                </a:lnTo>
                <a:cubicBezTo>
                  <a:pt x="108585" y="260033"/>
                  <a:pt x="101352" y="249853"/>
                  <a:pt x="102066" y="238691"/>
                </a:cubicBezTo>
                <a:lnTo>
                  <a:pt x="104477" y="201275"/>
                </a:lnTo>
                <a:cubicBezTo>
                  <a:pt x="97066" y="195560"/>
                  <a:pt x="90547" y="188952"/>
                  <a:pt x="84921" y="181630"/>
                </a:cubicBezTo>
                <a:lnTo>
                  <a:pt x="47417" y="184041"/>
                </a:lnTo>
                <a:cubicBezTo>
                  <a:pt x="36255" y="184755"/>
                  <a:pt x="26075" y="177433"/>
                  <a:pt x="23128" y="166628"/>
                </a:cubicBezTo>
                <a:lnTo>
                  <a:pt x="16877" y="143232"/>
                </a:lnTo>
                <a:cubicBezTo>
                  <a:pt x="14020" y="132427"/>
                  <a:pt x="19110" y="120997"/>
                  <a:pt x="29200" y="115997"/>
                </a:cubicBezTo>
                <a:lnTo>
                  <a:pt x="62865" y="99387"/>
                </a:lnTo>
                <a:cubicBezTo>
                  <a:pt x="63490" y="94833"/>
                  <a:pt x="64383" y="90368"/>
                  <a:pt x="65544" y="85814"/>
                </a:cubicBezTo>
                <a:cubicBezTo>
                  <a:pt x="66794" y="81260"/>
                  <a:pt x="68223" y="76885"/>
                  <a:pt x="70009" y="72688"/>
                </a:cubicBezTo>
                <a:lnTo>
                  <a:pt x="49203" y="41523"/>
                </a:lnTo>
                <a:cubicBezTo>
                  <a:pt x="42952" y="32147"/>
                  <a:pt x="44202" y="19735"/>
                  <a:pt x="52149" y="11787"/>
                </a:cubicBezTo>
                <a:lnTo>
                  <a:pt x="69294" y="-5358"/>
                </a:lnTo>
                <a:cubicBezTo>
                  <a:pt x="77242" y="-13305"/>
                  <a:pt x="89654" y="-14555"/>
                  <a:pt x="99030" y="-8305"/>
                </a:cubicBezTo>
                <a:lnTo>
                  <a:pt x="130284" y="12502"/>
                </a:lnTo>
                <a:cubicBezTo>
                  <a:pt x="138767" y="9019"/>
                  <a:pt x="147786" y="6519"/>
                  <a:pt x="156984" y="5269"/>
                </a:cubicBezTo>
                <a:lnTo>
                  <a:pt x="173593" y="-28307"/>
                </a:lnTo>
                <a:cubicBezTo>
                  <a:pt x="178594" y="-38398"/>
                  <a:pt x="189934" y="-43488"/>
                  <a:pt x="200829" y="-40630"/>
                </a:cubicBezTo>
                <a:close/>
                <a:moveTo>
                  <a:pt x="171807" y="75009"/>
                </a:moveTo>
                <a:cubicBezTo>
                  <a:pt x="150122" y="75009"/>
                  <a:pt x="132517" y="92615"/>
                  <a:pt x="132517" y="114300"/>
                </a:cubicBezTo>
                <a:cubicBezTo>
                  <a:pt x="132517" y="135985"/>
                  <a:pt x="150122" y="153591"/>
                  <a:pt x="171807" y="153591"/>
                </a:cubicBezTo>
                <a:cubicBezTo>
                  <a:pt x="193492" y="153591"/>
                  <a:pt x="211098" y="135985"/>
                  <a:pt x="211098" y="114300"/>
                </a:cubicBezTo>
                <a:cubicBezTo>
                  <a:pt x="211098" y="92615"/>
                  <a:pt x="193492" y="75009"/>
                  <a:pt x="171807" y="75009"/>
                </a:cubicBezTo>
                <a:close/>
              </a:path>
            </a:pathLst>
          </a:custGeom>
          <a:solidFill>
            <a:srgbClr val="4A90E2"/>
          </a:solidFill>
        </p:spPr>
      </p:sp>
      <p:sp>
        <p:nvSpPr>
          <p:cNvPr id="7" name="Text 4"/>
          <p:cNvSpPr/>
          <p:nvPr>
            <p:custDataLst>
              <p:tags r:id="rId4"/>
            </p:custDataLst>
          </p:nvPr>
        </p:nvSpPr>
        <p:spPr>
          <a:xfrm>
            <a:off x="340995" y="1741805"/>
            <a:ext cx="3185160" cy="96202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altLang="zh-CN" sz="1800" b="1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1. Smooth &amp; Realistic Robot Movement </a:t>
            </a:r>
            <a:r>
              <a:rPr lang="en-US" altLang="en-US" sz="1800" b="1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→</a:t>
            </a:r>
            <a:r>
              <a:rPr lang="en-US" altLang="zh-CN" sz="1800" b="1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 Verlet Integrator</a:t>
            </a:r>
            <a:endParaRPr lang="en-US" altLang="zh-CN" sz="1800" b="1" dirty="0">
              <a:solidFill>
                <a:srgbClr val="333333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</a:endParaRPr>
          </a:p>
        </p:txBody>
      </p:sp>
      <p:sp>
        <p:nvSpPr>
          <p:cNvPr id="9" name="Shape 6"/>
          <p:cNvSpPr/>
          <p:nvPr>
            <p:custDataLst>
              <p:tags r:id="rId5"/>
            </p:custDataLst>
          </p:nvPr>
        </p:nvSpPr>
        <p:spPr>
          <a:xfrm>
            <a:off x="260985" y="2984500"/>
            <a:ext cx="3425825" cy="1842770"/>
          </a:xfrm>
          <a:custGeom>
            <a:avLst/>
            <a:gdLst/>
            <a:ahLst/>
            <a:cxnLst/>
            <a:rect l="l" t="t" r="r" b="b"/>
            <a:pathLst>
              <a:path w="3619500" h="1930400">
                <a:moveTo>
                  <a:pt x="101597" y="0"/>
                </a:moveTo>
                <a:lnTo>
                  <a:pt x="3517903" y="0"/>
                </a:lnTo>
                <a:cubicBezTo>
                  <a:pt x="3574013" y="0"/>
                  <a:pt x="3619500" y="45487"/>
                  <a:pt x="3619500" y="101597"/>
                </a:cubicBezTo>
                <a:lnTo>
                  <a:pt x="3619500" y="1828803"/>
                </a:lnTo>
                <a:cubicBezTo>
                  <a:pt x="3619500" y="1884913"/>
                  <a:pt x="3574013" y="1930400"/>
                  <a:pt x="3517903" y="1930400"/>
                </a:cubicBezTo>
                <a:lnTo>
                  <a:pt x="101597" y="1930400"/>
                </a:lnTo>
                <a:cubicBezTo>
                  <a:pt x="45487" y="1930400"/>
                  <a:pt x="0" y="1884913"/>
                  <a:pt x="0" y="1828803"/>
                </a:cubicBezTo>
                <a:lnTo>
                  <a:pt x="0" y="101597"/>
                </a:lnTo>
                <a:cubicBezTo>
                  <a:pt x="0" y="45487"/>
                  <a:pt x="45487" y="0"/>
                  <a:pt x="101597" y="0"/>
                </a:cubicBezTo>
                <a:close/>
              </a:path>
            </a:pathLst>
          </a:custGeom>
          <a:solidFill>
            <a:srgbClr val="ADD8E6">
              <a:alpha val="30196"/>
            </a:srgbClr>
          </a:solidFill>
        </p:spPr>
      </p:sp>
      <p:sp>
        <p:nvSpPr>
          <p:cNvPr id="10" name="Shape 7"/>
          <p:cNvSpPr/>
          <p:nvPr>
            <p:custDataLst>
              <p:tags r:id="rId6"/>
            </p:custDataLst>
          </p:nvPr>
        </p:nvSpPr>
        <p:spPr>
          <a:xfrm>
            <a:off x="1704876" y="3200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85725"/>
                </a:moveTo>
                <a:cubicBezTo>
                  <a:pt x="457200" y="130552"/>
                  <a:pt x="404426" y="197435"/>
                  <a:pt x="381655" y="224135"/>
                </a:cubicBezTo>
                <a:cubicBezTo>
                  <a:pt x="378262" y="228064"/>
                  <a:pt x="373261" y="229582"/>
                  <a:pt x="368707" y="228600"/>
                </a:cubicBezTo>
                <a:lnTo>
                  <a:pt x="285750" y="228600"/>
                </a:lnTo>
                <a:cubicBezTo>
                  <a:pt x="269944" y="228600"/>
                  <a:pt x="257175" y="241369"/>
                  <a:pt x="257175" y="257175"/>
                </a:cubicBezTo>
                <a:cubicBezTo>
                  <a:pt x="257175" y="272981"/>
                  <a:pt x="269944" y="285750"/>
                  <a:pt x="285750" y="285750"/>
                </a:cubicBezTo>
                <a:lnTo>
                  <a:pt x="371475" y="285750"/>
                </a:lnTo>
                <a:cubicBezTo>
                  <a:pt x="418802" y="285750"/>
                  <a:pt x="457200" y="324148"/>
                  <a:pt x="457200" y="371475"/>
                </a:cubicBezTo>
                <a:cubicBezTo>
                  <a:pt x="457200" y="418802"/>
                  <a:pt x="418802" y="457200"/>
                  <a:pt x="371475" y="457200"/>
                </a:cubicBezTo>
                <a:lnTo>
                  <a:pt x="124658" y="457200"/>
                </a:lnTo>
                <a:cubicBezTo>
                  <a:pt x="132427" y="448360"/>
                  <a:pt x="141893" y="437019"/>
                  <a:pt x="151448" y="424339"/>
                </a:cubicBezTo>
                <a:cubicBezTo>
                  <a:pt x="157073" y="416838"/>
                  <a:pt x="162878" y="408622"/>
                  <a:pt x="168414" y="400050"/>
                </a:cubicBezTo>
                <a:lnTo>
                  <a:pt x="371475" y="400050"/>
                </a:lnTo>
                <a:cubicBezTo>
                  <a:pt x="387281" y="400050"/>
                  <a:pt x="400050" y="387281"/>
                  <a:pt x="400050" y="371475"/>
                </a:cubicBezTo>
                <a:cubicBezTo>
                  <a:pt x="400050" y="355669"/>
                  <a:pt x="387281" y="342900"/>
                  <a:pt x="371475" y="342900"/>
                </a:cubicBezTo>
                <a:lnTo>
                  <a:pt x="285750" y="342900"/>
                </a:lnTo>
                <a:cubicBezTo>
                  <a:pt x="238423" y="342900"/>
                  <a:pt x="200025" y="304502"/>
                  <a:pt x="200025" y="257175"/>
                </a:cubicBezTo>
                <a:cubicBezTo>
                  <a:pt x="200025" y="209848"/>
                  <a:pt x="238423" y="171450"/>
                  <a:pt x="285750" y="171450"/>
                </a:cubicBezTo>
                <a:lnTo>
                  <a:pt x="321290" y="171450"/>
                </a:lnTo>
                <a:cubicBezTo>
                  <a:pt x="302538" y="143321"/>
                  <a:pt x="285750" y="110996"/>
                  <a:pt x="285750" y="85725"/>
                </a:cubicBezTo>
                <a:cubicBezTo>
                  <a:pt x="285750" y="38398"/>
                  <a:pt x="324148" y="0"/>
                  <a:pt x="371475" y="0"/>
                </a:cubicBezTo>
                <a:cubicBezTo>
                  <a:pt x="418802" y="0"/>
                  <a:pt x="457200" y="38398"/>
                  <a:pt x="457200" y="85725"/>
                </a:cubicBezTo>
                <a:close/>
                <a:moveTo>
                  <a:pt x="104567" y="436751"/>
                </a:moveTo>
                <a:cubicBezTo>
                  <a:pt x="101173" y="440591"/>
                  <a:pt x="98137" y="443984"/>
                  <a:pt x="95548" y="446842"/>
                </a:cubicBezTo>
                <a:lnTo>
                  <a:pt x="93940" y="448628"/>
                </a:lnTo>
                <a:lnTo>
                  <a:pt x="93762" y="448449"/>
                </a:lnTo>
                <a:cubicBezTo>
                  <a:pt x="88404" y="452557"/>
                  <a:pt x="80724" y="452021"/>
                  <a:pt x="75902" y="446842"/>
                </a:cubicBezTo>
                <a:cubicBezTo>
                  <a:pt x="53400" y="422374"/>
                  <a:pt x="0" y="359420"/>
                  <a:pt x="0" y="314325"/>
                </a:cubicBezTo>
                <a:cubicBezTo>
                  <a:pt x="0" y="266998"/>
                  <a:pt x="38398" y="228600"/>
                  <a:pt x="85725" y="228600"/>
                </a:cubicBezTo>
                <a:cubicBezTo>
                  <a:pt x="133052" y="228600"/>
                  <a:pt x="171450" y="266998"/>
                  <a:pt x="171450" y="314325"/>
                </a:cubicBezTo>
                <a:cubicBezTo>
                  <a:pt x="171450" y="341114"/>
                  <a:pt x="152608" y="374154"/>
                  <a:pt x="132606" y="401747"/>
                </a:cubicBezTo>
                <a:cubicBezTo>
                  <a:pt x="123051" y="414873"/>
                  <a:pt x="113228" y="426750"/>
                  <a:pt x="105102" y="436126"/>
                </a:cubicBezTo>
                <a:lnTo>
                  <a:pt x="104567" y="436751"/>
                </a:lnTo>
                <a:close/>
                <a:moveTo>
                  <a:pt x="114300" y="314325"/>
                </a:moveTo>
                <a:cubicBezTo>
                  <a:pt x="114300" y="298554"/>
                  <a:pt x="101496" y="285750"/>
                  <a:pt x="85725" y="285750"/>
                </a:cubicBezTo>
                <a:cubicBezTo>
                  <a:pt x="69954" y="285750"/>
                  <a:pt x="57150" y="298554"/>
                  <a:pt x="57150" y="314325"/>
                </a:cubicBezTo>
                <a:cubicBezTo>
                  <a:pt x="57150" y="330096"/>
                  <a:pt x="69954" y="342900"/>
                  <a:pt x="85725" y="342900"/>
                </a:cubicBezTo>
                <a:cubicBezTo>
                  <a:pt x="101496" y="342900"/>
                  <a:pt x="114300" y="330096"/>
                  <a:pt x="114300" y="314325"/>
                </a:cubicBezTo>
                <a:close/>
                <a:moveTo>
                  <a:pt x="371475" y="114300"/>
                </a:moveTo>
                <a:cubicBezTo>
                  <a:pt x="387246" y="114300"/>
                  <a:pt x="400050" y="101496"/>
                  <a:pt x="400050" y="85725"/>
                </a:cubicBezTo>
                <a:cubicBezTo>
                  <a:pt x="400050" y="69954"/>
                  <a:pt x="387246" y="57150"/>
                  <a:pt x="371475" y="57150"/>
                </a:cubicBezTo>
                <a:cubicBezTo>
                  <a:pt x="355704" y="57150"/>
                  <a:pt x="342900" y="69954"/>
                  <a:pt x="342900" y="85725"/>
                </a:cubicBezTo>
                <a:cubicBezTo>
                  <a:pt x="342900" y="101496"/>
                  <a:pt x="355704" y="114300"/>
                  <a:pt x="371475" y="114300"/>
                </a:cubicBezTo>
                <a:close/>
              </a:path>
            </a:pathLst>
          </a:custGeom>
          <a:solidFill>
            <a:srgbClr val="4A90E2"/>
          </a:solidFill>
        </p:spPr>
      </p:sp>
      <p:sp>
        <p:nvSpPr>
          <p:cNvPr id="11" name="Text 8"/>
          <p:cNvSpPr/>
          <p:nvPr>
            <p:custDataLst>
              <p:tags r:id="rId7"/>
            </p:custDataLst>
          </p:nvPr>
        </p:nvSpPr>
        <p:spPr>
          <a:xfrm>
            <a:off x="340995" y="3852545"/>
            <a:ext cx="3078480" cy="97472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altLang="zh-CN" sz="1800" b="1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2. Module Compatibility </a:t>
            </a:r>
            <a:r>
              <a:rPr lang="en-US" altLang="en-US" sz="1800" b="1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→</a:t>
            </a:r>
            <a:r>
              <a:rPr lang="en-US" altLang="zh-CN" sz="1800" b="1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 Serde Serialization</a:t>
            </a:r>
            <a:endParaRPr lang="en-US" altLang="zh-CN" sz="1800" b="1" dirty="0">
              <a:solidFill>
                <a:srgbClr val="333333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</a:endParaRPr>
          </a:p>
        </p:txBody>
      </p:sp>
      <p:sp>
        <p:nvSpPr>
          <p:cNvPr id="13" name="Shape 10"/>
          <p:cNvSpPr/>
          <p:nvPr>
            <p:custDataLst>
              <p:tags r:id="rId8"/>
            </p:custDataLst>
          </p:nvPr>
        </p:nvSpPr>
        <p:spPr>
          <a:xfrm>
            <a:off x="260985" y="4911090"/>
            <a:ext cx="3472180" cy="1842770"/>
          </a:xfrm>
          <a:custGeom>
            <a:avLst/>
            <a:gdLst/>
            <a:ahLst/>
            <a:cxnLst/>
            <a:rect l="l" t="t" r="r" b="b"/>
            <a:pathLst>
              <a:path w="3619500" h="1930400">
                <a:moveTo>
                  <a:pt x="101597" y="0"/>
                </a:moveTo>
                <a:lnTo>
                  <a:pt x="3517903" y="0"/>
                </a:lnTo>
                <a:cubicBezTo>
                  <a:pt x="3574013" y="0"/>
                  <a:pt x="3619500" y="45487"/>
                  <a:pt x="3619500" y="101597"/>
                </a:cubicBezTo>
                <a:lnTo>
                  <a:pt x="3619500" y="1828803"/>
                </a:lnTo>
                <a:cubicBezTo>
                  <a:pt x="3619500" y="1884913"/>
                  <a:pt x="3574013" y="1930400"/>
                  <a:pt x="3517903" y="1930400"/>
                </a:cubicBezTo>
                <a:lnTo>
                  <a:pt x="101597" y="1930400"/>
                </a:lnTo>
                <a:cubicBezTo>
                  <a:pt x="45487" y="1930400"/>
                  <a:pt x="0" y="1884913"/>
                  <a:pt x="0" y="1828803"/>
                </a:cubicBezTo>
                <a:lnTo>
                  <a:pt x="0" y="101597"/>
                </a:lnTo>
                <a:cubicBezTo>
                  <a:pt x="0" y="45487"/>
                  <a:pt x="45487" y="0"/>
                  <a:pt x="101597" y="0"/>
                </a:cubicBezTo>
                <a:close/>
              </a:path>
            </a:pathLst>
          </a:custGeom>
          <a:solidFill>
            <a:srgbClr val="ADD8E6">
              <a:alpha val="30196"/>
            </a:srgbClr>
          </a:solidFill>
        </p:spPr>
      </p:sp>
      <p:sp>
        <p:nvSpPr>
          <p:cNvPr id="14" name="Shape 11"/>
          <p:cNvSpPr/>
          <p:nvPr>
            <p:custDataLst>
              <p:tags r:id="rId9"/>
            </p:custDataLst>
          </p:nvPr>
        </p:nvSpPr>
        <p:spPr>
          <a:xfrm>
            <a:off x="1704697" y="5154930"/>
            <a:ext cx="514350" cy="457200"/>
          </a:xfrm>
          <a:custGeom>
            <a:avLst/>
            <a:gdLst/>
            <a:ahLst/>
            <a:cxnLst/>
            <a:rect l="l" t="t" r="r" b="b"/>
            <a:pathLst>
              <a:path w="514350" h="457200">
                <a:moveTo>
                  <a:pt x="78492" y="10269"/>
                </a:moveTo>
                <a:cubicBezTo>
                  <a:pt x="68401" y="4108"/>
                  <a:pt x="55185" y="7412"/>
                  <a:pt x="49024" y="17502"/>
                </a:cubicBezTo>
                <a:cubicBezTo>
                  <a:pt x="26878" y="54114"/>
                  <a:pt x="14198" y="97066"/>
                  <a:pt x="14198" y="142875"/>
                </a:cubicBezTo>
                <a:cubicBezTo>
                  <a:pt x="14198" y="188684"/>
                  <a:pt x="26878" y="231636"/>
                  <a:pt x="49024" y="268248"/>
                </a:cubicBezTo>
                <a:cubicBezTo>
                  <a:pt x="55185" y="278338"/>
                  <a:pt x="68312" y="281642"/>
                  <a:pt x="78492" y="275481"/>
                </a:cubicBezTo>
                <a:cubicBezTo>
                  <a:pt x="88672" y="269319"/>
                  <a:pt x="91886" y="256193"/>
                  <a:pt x="85725" y="246013"/>
                </a:cubicBezTo>
                <a:cubicBezTo>
                  <a:pt x="67598" y="216009"/>
                  <a:pt x="57150" y="180648"/>
                  <a:pt x="57150" y="142875"/>
                </a:cubicBezTo>
                <a:cubicBezTo>
                  <a:pt x="57150" y="105102"/>
                  <a:pt x="67598" y="69741"/>
                  <a:pt x="85814" y="39648"/>
                </a:cubicBezTo>
                <a:cubicBezTo>
                  <a:pt x="91976" y="29557"/>
                  <a:pt x="88672" y="16341"/>
                  <a:pt x="78581" y="10180"/>
                </a:cubicBezTo>
                <a:close/>
                <a:moveTo>
                  <a:pt x="435769" y="10269"/>
                </a:moveTo>
                <a:cubicBezTo>
                  <a:pt x="425678" y="16431"/>
                  <a:pt x="422374" y="29557"/>
                  <a:pt x="428536" y="39737"/>
                </a:cubicBezTo>
                <a:cubicBezTo>
                  <a:pt x="446752" y="69830"/>
                  <a:pt x="457200" y="105192"/>
                  <a:pt x="457200" y="142964"/>
                </a:cubicBezTo>
                <a:cubicBezTo>
                  <a:pt x="457200" y="180737"/>
                  <a:pt x="446752" y="216098"/>
                  <a:pt x="428536" y="246191"/>
                </a:cubicBezTo>
                <a:cubicBezTo>
                  <a:pt x="422374" y="256282"/>
                  <a:pt x="425678" y="269498"/>
                  <a:pt x="435769" y="275659"/>
                </a:cubicBezTo>
                <a:cubicBezTo>
                  <a:pt x="445859" y="281821"/>
                  <a:pt x="459075" y="278517"/>
                  <a:pt x="465237" y="268426"/>
                </a:cubicBezTo>
                <a:cubicBezTo>
                  <a:pt x="487382" y="231815"/>
                  <a:pt x="500063" y="188863"/>
                  <a:pt x="500063" y="143054"/>
                </a:cubicBezTo>
                <a:cubicBezTo>
                  <a:pt x="500063" y="97244"/>
                  <a:pt x="487382" y="54114"/>
                  <a:pt x="465237" y="17502"/>
                </a:cubicBezTo>
                <a:cubicBezTo>
                  <a:pt x="459075" y="7412"/>
                  <a:pt x="445949" y="4108"/>
                  <a:pt x="435769" y="10269"/>
                </a:cubicBezTo>
                <a:close/>
                <a:moveTo>
                  <a:pt x="285750" y="192345"/>
                </a:moveTo>
                <a:cubicBezTo>
                  <a:pt x="302806" y="182434"/>
                  <a:pt x="314325" y="164038"/>
                  <a:pt x="314325" y="142875"/>
                </a:cubicBezTo>
                <a:cubicBezTo>
                  <a:pt x="314325" y="111353"/>
                  <a:pt x="288697" y="85725"/>
                  <a:pt x="257175" y="85725"/>
                </a:cubicBezTo>
                <a:cubicBezTo>
                  <a:pt x="225653" y="85725"/>
                  <a:pt x="200025" y="111353"/>
                  <a:pt x="200025" y="142875"/>
                </a:cubicBezTo>
                <a:cubicBezTo>
                  <a:pt x="200025" y="164038"/>
                  <a:pt x="211544" y="182523"/>
                  <a:pt x="228600" y="192345"/>
                </a:cubicBezTo>
                <a:lnTo>
                  <a:pt x="228600" y="428625"/>
                </a:lnTo>
                <a:cubicBezTo>
                  <a:pt x="228600" y="444431"/>
                  <a:pt x="241369" y="457200"/>
                  <a:pt x="257175" y="457200"/>
                </a:cubicBezTo>
                <a:cubicBezTo>
                  <a:pt x="272981" y="457200"/>
                  <a:pt x="285750" y="444431"/>
                  <a:pt x="285750" y="428625"/>
                </a:cubicBezTo>
                <a:lnTo>
                  <a:pt x="285750" y="192345"/>
                </a:lnTo>
                <a:close/>
                <a:moveTo>
                  <a:pt x="160913" y="81260"/>
                </a:moveTo>
                <a:cubicBezTo>
                  <a:pt x="167342" y="71259"/>
                  <a:pt x="164396" y="58043"/>
                  <a:pt x="154484" y="51614"/>
                </a:cubicBezTo>
                <a:cubicBezTo>
                  <a:pt x="144572" y="45184"/>
                  <a:pt x="131266" y="48131"/>
                  <a:pt x="124837" y="58043"/>
                </a:cubicBezTo>
                <a:cubicBezTo>
                  <a:pt x="109121" y="82510"/>
                  <a:pt x="100013" y="111621"/>
                  <a:pt x="100013" y="142875"/>
                </a:cubicBezTo>
                <a:cubicBezTo>
                  <a:pt x="100013" y="174129"/>
                  <a:pt x="109121" y="203240"/>
                  <a:pt x="124837" y="227707"/>
                </a:cubicBezTo>
                <a:cubicBezTo>
                  <a:pt x="131266" y="237708"/>
                  <a:pt x="144482" y="240566"/>
                  <a:pt x="154484" y="234136"/>
                </a:cubicBezTo>
                <a:cubicBezTo>
                  <a:pt x="164485" y="227707"/>
                  <a:pt x="167342" y="214491"/>
                  <a:pt x="160913" y="204490"/>
                </a:cubicBezTo>
                <a:cubicBezTo>
                  <a:pt x="149483" y="186720"/>
                  <a:pt x="142875" y="165556"/>
                  <a:pt x="142875" y="142875"/>
                </a:cubicBezTo>
                <a:cubicBezTo>
                  <a:pt x="142875" y="120194"/>
                  <a:pt x="149483" y="99030"/>
                  <a:pt x="160913" y="81260"/>
                </a:cubicBezTo>
                <a:close/>
                <a:moveTo>
                  <a:pt x="389513" y="58043"/>
                </a:moveTo>
                <a:cubicBezTo>
                  <a:pt x="383084" y="48042"/>
                  <a:pt x="369868" y="45184"/>
                  <a:pt x="359866" y="51614"/>
                </a:cubicBezTo>
                <a:cubicBezTo>
                  <a:pt x="349865" y="58043"/>
                  <a:pt x="347008" y="71259"/>
                  <a:pt x="353437" y="81260"/>
                </a:cubicBezTo>
                <a:cubicBezTo>
                  <a:pt x="364867" y="99030"/>
                  <a:pt x="371475" y="120194"/>
                  <a:pt x="371475" y="142875"/>
                </a:cubicBezTo>
                <a:cubicBezTo>
                  <a:pt x="371475" y="165556"/>
                  <a:pt x="364867" y="186720"/>
                  <a:pt x="353437" y="204490"/>
                </a:cubicBezTo>
                <a:cubicBezTo>
                  <a:pt x="347008" y="214491"/>
                  <a:pt x="349954" y="227707"/>
                  <a:pt x="359866" y="234136"/>
                </a:cubicBezTo>
                <a:cubicBezTo>
                  <a:pt x="369778" y="240566"/>
                  <a:pt x="383084" y="237619"/>
                  <a:pt x="389513" y="227707"/>
                </a:cubicBezTo>
                <a:cubicBezTo>
                  <a:pt x="405229" y="203240"/>
                  <a:pt x="414338" y="174129"/>
                  <a:pt x="414338" y="142875"/>
                </a:cubicBezTo>
                <a:cubicBezTo>
                  <a:pt x="414338" y="111621"/>
                  <a:pt x="405229" y="82510"/>
                  <a:pt x="389513" y="58043"/>
                </a:cubicBezTo>
                <a:close/>
              </a:path>
            </a:pathLst>
          </a:custGeom>
          <a:solidFill>
            <a:srgbClr val="4A90E2"/>
          </a:solidFill>
        </p:spPr>
      </p:sp>
      <p:sp>
        <p:nvSpPr>
          <p:cNvPr id="3" name="Text 0"/>
          <p:cNvSpPr/>
          <p:nvPr/>
        </p:nvSpPr>
        <p:spPr>
          <a:xfrm>
            <a:off x="260985" y="194945"/>
            <a:ext cx="11988800" cy="609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altLang="zh-CN" sz="4000" b="1" dirty="0">
                <a:solidFill>
                  <a:srgbClr val="4A90E2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Challenges &amp; Solution</a:t>
            </a:r>
            <a:r>
              <a:rPr lang="en-US" altLang="zh-CN" sz="4800" b="1" dirty="0">
                <a:solidFill>
                  <a:srgbClr val="4A90E2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s</a:t>
            </a:r>
            <a:endParaRPr lang="en-US" altLang="zh-CN" sz="4800" b="1" dirty="0">
              <a:solidFill>
                <a:srgbClr val="4A90E2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</a:endParaRPr>
          </a:p>
        </p:txBody>
      </p:sp>
      <p:sp>
        <p:nvSpPr>
          <p:cNvPr id="15" name="Text 12"/>
          <p:cNvSpPr/>
          <p:nvPr>
            <p:custDataLst>
              <p:tags r:id="rId10"/>
            </p:custDataLst>
          </p:nvPr>
        </p:nvSpPr>
        <p:spPr>
          <a:xfrm>
            <a:off x="636270" y="5779135"/>
            <a:ext cx="2593975" cy="97472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altLang="zh-CN" sz="1800" b="1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3. Stable Timestep </a:t>
            </a:r>
            <a:r>
              <a:rPr lang="en-US" altLang="en-US" sz="1800" b="1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→</a:t>
            </a:r>
            <a:r>
              <a:rPr lang="en-US" altLang="zh-CN" sz="1800" b="1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 Fixed 60FPS Loop</a:t>
            </a:r>
            <a:endParaRPr lang="en-US" altLang="zh-CN" sz="1800" b="1" dirty="0">
              <a:solidFill>
                <a:srgbClr val="333333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</a:endParaRPr>
          </a:p>
        </p:txBody>
      </p:sp>
      <p:pic>
        <p:nvPicPr>
          <p:cNvPr id="4" name="图片 3" descr="屏幕截图 2025-12-04 11300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877945" y="953135"/>
            <a:ext cx="7617460" cy="5817235"/>
          </a:xfrm>
          <a:prstGeom prst="rect">
            <a:avLst/>
          </a:prstGeom>
        </p:spPr>
      </p:pic>
      <p:pic>
        <p:nvPicPr>
          <p:cNvPr id="8" name="图片 7" descr="屏幕截图 2025-12-04 11311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940810" y="76200"/>
            <a:ext cx="7874000" cy="6010275"/>
          </a:xfrm>
          <a:prstGeom prst="rect">
            <a:avLst/>
          </a:prstGeom>
        </p:spPr>
      </p:pic>
      <p:pic>
        <p:nvPicPr>
          <p:cNvPr id="17" name="图片 16" descr="屏幕截图 2025-11-22 23042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557010" y="2248535"/>
            <a:ext cx="5257800" cy="39293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5-17:31:01-d2tarldnfo2stf9djk00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905" y="0"/>
            <a:ext cx="1219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16535" y="257175"/>
            <a:ext cx="4843145" cy="94742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altLang="zh-CN" sz="4800" b="1" dirty="0">
                <a:solidFill>
                  <a:srgbClr val="4A90E2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System Design</a:t>
            </a:r>
            <a:endParaRPr lang="en-US" altLang="zh-CN" sz="4800" b="1" dirty="0">
              <a:solidFill>
                <a:srgbClr val="4A90E2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</a:endParaRPr>
          </a:p>
        </p:txBody>
      </p:sp>
      <p:sp>
        <p:nvSpPr>
          <p:cNvPr id="4" name="Text 1"/>
          <p:cNvSpPr/>
          <p:nvPr/>
        </p:nvSpPr>
        <p:spPr>
          <a:xfrm>
            <a:off x="254000" y="2099310"/>
            <a:ext cx="11811000" cy="71945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In a 2D grid warehouse, multiple robots handle real-time picking and delivery with zero collisions, low latency, and full observability.。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254000" y="3302000"/>
            <a:ext cx="3619500" cy="1930400"/>
          </a:xfrm>
          <a:custGeom>
            <a:avLst/>
            <a:gdLst/>
            <a:ahLst/>
            <a:cxnLst/>
            <a:rect l="l" t="t" r="r" b="b"/>
            <a:pathLst>
              <a:path w="3619500" h="1930400">
                <a:moveTo>
                  <a:pt x="101597" y="0"/>
                </a:moveTo>
                <a:lnTo>
                  <a:pt x="3517903" y="0"/>
                </a:lnTo>
                <a:cubicBezTo>
                  <a:pt x="3574013" y="0"/>
                  <a:pt x="3619500" y="45487"/>
                  <a:pt x="3619500" y="101597"/>
                </a:cubicBezTo>
                <a:lnTo>
                  <a:pt x="3619500" y="1828803"/>
                </a:lnTo>
                <a:cubicBezTo>
                  <a:pt x="3619500" y="1884913"/>
                  <a:pt x="3574013" y="1930400"/>
                  <a:pt x="3517903" y="1930400"/>
                </a:cubicBezTo>
                <a:lnTo>
                  <a:pt x="101597" y="1930400"/>
                </a:lnTo>
                <a:cubicBezTo>
                  <a:pt x="45487" y="1930400"/>
                  <a:pt x="0" y="1884913"/>
                  <a:pt x="0" y="1828803"/>
                </a:cubicBezTo>
                <a:lnTo>
                  <a:pt x="0" y="101597"/>
                </a:lnTo>
                <a:cubicBezTo>
                  <a:pt x="0" y="45487"/>
                  <a:pt x="45487" y="0"/>
                  <a:pt x="101597" y="0"/>
                </a:cubicBezTo>
                <a:close/>
              </a:path>
            </a:pathLst>
          </a:custGeom>
          <a:solidFill>
            <a:srgbClr val="ADD8E6">
              <a:alpha val="30196"/>
            </a:srgbClr>
          </a:solidFill>
        </p:spPr>
      </p:sp>
      <p:sp>
        <p:nvSpPr>
          <p:cNvPr id="6" name="Shape 3"/>
          <p:cNvSpPr/>
          <p:nvPr/>
        </p:nvSpPr>
        <p:spPr>
          <a:xfrm>
            <a:off x="1780084" y="3505200"/>
            <a:ext cx="571500" cy="457200"/>
          </a:xfrm>
          <a:custGeom>
            <a:avLst/>
            <a:gdLst/>
            <a:ahLst/>
            <a:cxnLst/>
            <a:rect l="l" t="t" r="r" b="b"/>
            <a:pathLst>
              <a:path w="571500" h="457200">
                <a:moveTo>
                  <a:pt x="371386" y="187970"/>
                </a:moveTo>
                <a:cubicBezTo>
                  <a:pt x="382280" y="185023"/>
                  <a:pt x="393710" y="190202"/>
                  <a:pt x="398621" y="200293"/>
                </a:cubicBezTo>
                <a:lnTo>
                  <a:pt x="415230" y="233869"/>
                </a:lnTo>
                <a:cubicBezTo>
                  <a:pt x="424428" y="235119"/>
                  <a:pt x="433447" y="237619"/>
                  <a:pt x="441930" y="241102"/>
                </a:cubicBezTo>
                <a:lnTo>
                  <a:pt x="473184" y="220295"/>
                </a:lnTo>
                <a:cubicBezTo>
                  <a:pt x="482560" y="214045"/>
                  <a:pt x="494973" y="215295"/>
                  <a:pt x="502920" y="223242"/>
                </a:cubicBezTo>
                <a:lnTo>
                  <a:pt x="520065" y="240387"/>
                </a:lnTo>
                <a:cubicBezTo>
                  <a:pt x="528012" y="248335"/>
                  <a:pt x="529263" y="260836"/>
                  <a:pt x="523012" y="270123"/>
                </a:cubicBezTo>
                <a:lnTo>
                  <a:pt x="502206" y="301288"/>
                </a:lnTo>
                <a:cubicBezTo>
                  <a:pt x="503902" y="305485"/>
                  <a:pt x="505420" y="309860"/>
                  <a:pt x="506670" y="314414"/>
                </a:cubicBezTo>
                <a:cubicBezTo>
                  <a:pt x="507921" y="318968"/>
                  <a:pt x="508724" y="323433"/>
                  <a:pt x="509349" y="327987"/>
                </a:cubicBezTo>
                <a:lnTo>
                  <a:pt x="543014" y="344597"/>
                </a:lnTo>
                <a:cubicBezTo>
                  <a:pt x="553105" y="349597"/>
                  <a:pt x="558284" y="361027"/>
                  <a:pt x="555337" y="371832"/>
                </a:cubicBezTo>
                <a:lnTo>
                  <a:pt x="549086" y="395228"/>
                </a:lnTo>
                <a:cubicBezTo>
                  <a:pt x="546140" y="406033"/>
                  <a:pt x="536049" y="413355"/>
                  <a:pt x="524798" y="412641"/>
                </a:cubicBezTo>
                <a:lnTo>
                  <a:pt x="487293" y="410230"/>
                </a:lnTo>
                <a:cubicBezTo>
                  <a:pt x="481667" y="417463"/>
                  <a:pt x="475149" y="424160"/>
                  <a:pt x="467737" y="429875"/>
                </a:cubicBezTo>
                <a:lnTo>
                  <a:pt x="470148" y="467291"/>
                </a:lnTo>
                <a:cubicBezTo>
                  <a:pt x="470862" y="478542"/>
                  <a:pt x="463540" y="488722"/>
                  <a:pt x="452735" y="491579"/>
                </a:cubicBezTo>
                <a:lnTo>
                  <a:pt x="429339" y="497830"/>
                </a:lnTo>
                <a:cubicBezTo>
                  <a:pt x="418445" y="500777"/>
                  <a:pt x="407104" y="495598"/>
                  <a:pt x="402104" y="485507"/>
                </a:cubicBezTo>
                <a:lnTo>
                  <a:pt x="385495" y="451931"/>
                </a:lnTo>
                <a:cubicBezTo>
                  <a:pt x="376297" y="450681"/>
                  <a:pt x="367278" y="448181"/>
                  <a:pt x="358795" y="444698"/>
                </a:cubicBezTo>
                <a:lnTo>
                  <a:pt x="327541" y="465505"/>
                </a:lnTo>
                <a:cubicBezTo>
                  <a:pt x="318165" y="471755"/>
                  <a:pt x="305753" y="470505"/>
                  <a:pt x="297805" y="462558"/>
                </a:cubicBezTo>
                <a:lnTo>
                  <a:pt x="280660" y="445413"/>
                </a:lnTo>
                <a:cubicBezTo>
                  <a:pt x="272713" y="437465"/>
                  <a:pt x="271463" y="425053"/>
                  <a:pt x="277713" y="415677"/>
                </a:cubicBezTo>
                <a:lnTo>
                  <a:pt x="298519" y="384423"/>
                </a:lnTo>
                <a:cubicBezTo>
                  <a:pt x="296823" y="380226"/>
                  <a:pt x="295305" y="375851"/>
                  <a:pt x="294055" y="371296"/>
                </a:cubicBezTo>
                <a:cubicBezTo>
                  <a:pt x="292804" y="366742"/>
                  <a:pt x="292001" y="362188"/>
                  <a:pt x="291376" y="357723"/>
                </a:cubicBezTo>
                <a:lnTo>
                  <a:pt x="257711" y="341114"/>
                </a:lnTo>
                <a:cubicBezTo>
                  <a:pt x="247620" y="336113"/>
                  <a:pt x="242530" y="324683"/>
                  <a:pt x="245388" y="313879"/>
                </a:cubicBezTo>
                <a:lnTo>
                  <a:pt x="251639" y="290483"/>
                </a:lnTo>
                <a:cubicBezTo>
                  <a:pt x="254585" y="279678"/>
                  <a:pt x="264676" y="272355"/>
                  <a:pt x="275927" y="273070"/>
                </a:cubicBezTo>
                <a:lnTo>
                  <a:pt x="313343" y="275481"/>
                </a:lnTo>
                <a:cubicBezTo>
                  <a:pt x="318968" y="268248"/>
                  <a:pt x="325487" y="261551"/>
                  <a:pt x="332899" y="255836"/>
                </a:cubicBezTo>
                <a:lnTo>
                  <a:pt x="330488" y="218509"/>
                </a:lnTo>
                <a:cubicBezTo>
                  <a:pt x="329773" y="207258"/>
                  <a:pt x="337096" y="197078"/>
                  <a:pt x="347901" y="194221"/>
                </a:cubicBezTo>
                <a:lnTo>
                  <a:pt x="371296" y="187970"/>
                </a:lnTo>
                <a:close/>
                <a:moveTo>
                  <a:pt x="400407" y="303609"/>
                </a:moveTo>
                <a:cubicBezTo>
                  <a:pt x="378722" y="303634"/>
                  <a:pt x="361137" y="321260"/>
                  <a:pt x="361161" y="342945"/>
                </a:cubicBezTo>
                <a:cubicBezTo>
                  <a:pt x="361186" y="364630"/>
                  <a:pt x="378811" y="382215"/>
                  <a:pt x="400496" y="382191"/>
                </a:cubicBezTo>
                <a:cubicBezTo>
                  <a:pt x="422182" y="382166"/>
                  <a:pt x="439767" y="364540"/>
                  <a:pt x="439742" y="342855"/>
                </a:cubicBezTo>
                <a:cubicBezTo>
                  <a:pt x="439718" y="321170"/>
                  <a:pt x="422092" y="303585"/>
                  <a:pt x="400407" y="303609"/>
                </a:cubicBezTo>
                <a:close/>
                <a:moveTo>
                  <a:pt x="200829" y="-40630"/>
                </a:moveTo>
                <a:lnTo>
                  <a:pt x="224224" y="-34379"/>
                </a:lnTo>
                <a:cubicBezTo>
                  <a:pt x="235029" y="-31433"/>
                  <a:pt x="242352" y="-21253"/>
                  <a:pt x="241637" y="-10091"/>
                </a:cubicBezTo>
                <a:lnTo>
                  <a:pt x="239226" y="27236"/>
                </a:lnTo>
                <a:cubicBezTo>
                  <a:pt x="246638" y="32951"/>
                  <a:pt x="253157" y="39559"/>
                  <a:pt x="258782" y="46881"/>
                </a:cubicBezTo>
                <a:lnTo>
                  <a:pt x="296287" y="44470"/>
                </a:lnTo>
                <a:cubicBezTo>
                  <a:pt x="307449" y="43755"/>
                  <a:pt x="317629" y="51078"/>
                  <a:pt x="320576" y="61883"/>
                </a:cubicBezTo>
                <a:lnTo>
                  <a:pt x="326827" y="85279"/>
                </a:lnTo>
                <a:cubicBezTo>
                  <a:pt x="329684" y="96083"/>
                  <a:pt x="324594" y="107513"/>
                  <a:pt x="314504" y="112514"/>
                </a:cubicBezTo>
                <a:lnTo>
                  <a:pt x="280839" y="129123"/>
                </a:lnTo>
                <a:cubicBezTo>
                  <a:pt x="280214" y="133677"/>
                  <a:pt x="279321" y="138232"/>
                  <a:pt x="278160" y="142696"/>
                </a:cubicBezTo>
                <a:cubicBezTo>
                  <a:pt x="276999" y="147161"/>
                  <a:pt x="275392" y="151626"/>
                  <a:pt x="273695" y="155823"/>
                </a:cubicBezTo>
                <a:lnTo>
                  <a:pt x="294501" y="187077"/>
                </a:lnTo>
                <a:cubicBezTo>
                  <a:pt x="300752" y="196453"/>
                  <a:pt x="299502" y="208865"/>
                  <a:pt x="291554" y="216813"/>
                </a:cubicBezTo>
                <a:lnTo>
                  <a:pt x="274409" y="233958"/>
                </a:lnTo>
                <a:cubicBezTo>
                  <a:pt x="266462" y="241905"/>
                  <a:pt x="254050" y="243155"/>
                  <a:pt x="244673" y="236905"/>
                </a:cubicBezTo>
                <a:lnTo>
                  <a:pt x="213420" y="216098"/>
                </a:lnTo>
                <a:cubicBezTo>
                  <a:pt x="204936" y="219581"/>
                  <a:pt x="195917" y="222081"/>
                  <a:pt x="186720" y="223331"/>
                </a:cubicBezTo>
                <a:lnTo>
                  <a:pt x="170111" y="256907"/>
                </a:lnTo>
                <a:cubicBezTo>
                  <a:pt x="165110" y="266998"/>
                  <a:pt x="153680" y="272088"/>
                  <a:pt x="142875" y="269230"/>
                </a:cubicBezTo>
                <a:lnTo>
                  <a:pt x="119479" y="262979"/>
                </a:lnTo>
                <a:cubicBezTo>
                  <a:pt x="108585" y="260033"/>
                  <a:pt x="101352" y="249853"/>
                  <a:pt x="102066" y="238691"/>
                </a:cubicBezTo>
                <a:lnTo>
                  <a:pt x="104477" y="201275"/>
                </a:lnTo>
                <a:cubicBezTo>
                  <a:pt x="97066" y="195560"/>
                  <a:pt x="90547" y="188952"/>
                  <a:pt x="84921" y="181630"/>
                </a:cubicBezTo>
                <a:lnTo>
                  <a:pt x="47417" y="184041"/>
                </a:lnTo>
                <a:cubicBezTo>
                  <a:pt x="36255" y="184755"/>
                  <a:pt x="26075" y="177433"/>
                  <a:pt x="23128" y="166628"/>
                </a:cubicBezTo>
                <a:lnTo>
                  <a:pt x="16877" y="143232"/>
                </a:lnTo>
                <a:cubicBezTo>
                  <a:pt x="14020" y="132427"/>
                  <a:pt x="19110" y="120997"/>
                  <a:pt x="29200" y="115997"/>
                </a:cubicBezTo>
                <a:lnTo>
                  <a:pt x="62865" y="99387"/>
                </a:lnTo>
                <a:cubicBezTo>
                  <a:pt x="63490" y="94833"/>
                  <a:pt x="64383" y="90368"/>
                  <a:pt x="65544" y="85814"/>
                </a:cubicBezTo>
                <a:cubicBezTo>
                  <a:pt x="66794" y="81260"/>
                  <a:pt x="68223" y="76885"/>
                  <a:pt x="70009" y="72688"/>
                </a:cubicBezTo>
                <a:lnTo>
                  <a:pt x="49203" y="41523"/>
                </a:lnTo>
                <a:cubicBezTo>
                  <a:pt x="42952" y="32147"/>
                  <a:pt x="44202" y="19735"/>
                  <a:pt x="52149" y="11787"/>
                </a:cubicBezTo>
                <a:lnTo>
                  <a:pt x="69294" y="-5358"/>
                </a:lnTo>
                <a:cubicBezTo>
                  <a:pt x="77242" y="-13305"/>
                  <a:pt x="89654" y="-14555"/>
                  <a:pt x="99030" y="-8305"/>
                </a:cubicBezTo>
                <a:lnTo>
                  <a:pt x="130284" y="12502"/>
                </a:lnTo>
                <a:cubicBezTo>
                  <a:pt x="138767" y="9019"/>
                  <a:pt x="147786" y="6519"/>
                  <a:pt x="156984" y="5269"/>
                </a:cubicBezTo>
                <a:lnTo>
                  <a:pt x="173593" y="-28307"/>
                </a:lnTo>
                <a:cubicBezTo>
                  <a:pt x="178594" y="-38398"/>
                  <a:pt x="189934" y="-43488"/>
                  <a:pt x="200829" y="-40630"/>
                </a:cubicBezTo>
                <a:close/>
                <a:moveTo>
                  <a:pt x="171807" y="75009"/>
                </a:moveTo>
                <a:cubicBezTo>
                  <a:pt x="150122" y="75009"/>
                  <a:pt x="132517" y="92615"/>
                  <a:pt x="132517" y="114300"/>
                </a:cubicBezTo>
                <a:cubicBezTo>
                  <a:pt x="132517" y="135985"/>
                  <a:pt x="150122" y="153591"/>
                  <a:pt x="171807" y="153591"/>
                </a:cubicBezTo>
                <a:cubicBezTo>
                  <a:pt x="193492" y="153591"/>
                  <a:pt x="211098" y="135985"/>
                  <a:pt x="211098" y="114300"/>
                </a:cubicBezTo>
                <a:cubicBezTo>
                  <a:pt x="211098" y="92615"/>
                  <a:pt x="193492" y="75009"/>
                  <a:pt x="171807" y="75009"/>
                </a:cubicBezTo>
                <a:close/>
              </a:path>
            </a:pathLst>
          </a:custGeom>
          <a:solidFill>
            <a:srgbClr val="4A90E2"/>
          </a:solidFill>
        </p:spPr>
      </p:sp>
      <p:sp>
        <p:nvSpPr>
          <p:cNvPr id="7" name="Text 4"/>
          <p:cNvSpPr/>
          <p:nvPr/>
        </p:nvSpPr>
        <p:spPr>
          <a:xfrm>
            <a:off x="908050" y="4038600"/>
            <a:ext cx="2315845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altLang="zh-CN" sz="1800" b="1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Grid Model </a:t>
            </a:r>
            <a:endParaRPr lang="en-US" altLang="zh-CN" sz="1800" b="1" dirty="0">
              <a:solidFill>
                <a:srgbClr val="333333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</a:endParaRPr>
          </a:p>
        </p:txBody>
      </p:sp>
      <p:sp>
        <p:nvSpPr>
          <p:cNvPr id="8" name="Text 5"/>
          <p:cNvSpPr/>
          <p:nvPr/>
        </p:nvSpPr>
        <p:spPr>
          <a:xfrm>
            <a:off x="381635" y="4470400"/>
            <a:ext cx="3363595" cy="47815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altLang="zh-CN" sz="14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2D Cell-based (Empty/Obstacle/Spawn/Delivery)</a:t>
            </a:r>
            <a:endParaRPr lang="en-US" altLang="zh-CN" sz="1400" dirty="0">
              <a:solidFill>
                <a:srgbClr val="333333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</a:endParaRPr>
          </a:p>
        </p:txBody>
      </p:sp>
      <p:sp>
        <p:nvSpPr>
          <p:cNvPr id="9" name="Shape 6"/>
          <p:cNvSpPr/>
          <p:nvPr/>
        </p:nvSpPr>
        <p:spPr>
          <a:xfrm>
            <a:off x="4284067" y="3302000"/>
            <a:ext cx="3619500" cy="1930400"/>
          </a:xfrm>
          <a:custGeom>
            <a:avLst/>
            <a:gdLst/>
            <a:ahLst/>
            <a:cxnLst/>
            <a:rect l="l" t="t" r="r" b="b"/>
            <a:pathLst>
              <a:path w="3619500" h="1930400">
                <a:moveTo>
                  <a:pt x="101597" y="0"/>
                </a:moveTo>
                <a:lnTo>
                  <a:pt x="3517903" y="0"/>
                </a:lnTo>
                <a:cubicBezTo>
                  <a:pt x="3574013" y="0"/>
                  <a:pt x="3619500" y="45487"/>
                  <a:pt x="3619500" y="101597"/>
                </a:cubicBezTo>
                <a:lnTo>
                  <a:pt x="3619500" y="1828803"/>
                </a:lnTo>
                <a:cubicBezTo>
                  <a:pt x="3619500" y="1884913"/>
                  <a:pt x="3574013" y="1930400"/>
                  <a:pt x="3517903" y="1930400"/>
                </a:cubicBezTo>
                <a:lnTo>
                  <a:pt x="101597" y="1930400"/>
                </a:lnTo>
                <a:cubicBezTo>
                  <a:pt x="45487" y="1930400"/>
                  <a:pt x="0" y="1884913"/>
                  <a:pt x="0" y="1828803"/>
                </a:cubicBezTo>
                <a:lnTo>
                  <a:pt x="0" y="101597"/>
                </a:lnTo>
                <a:cubicBezTo>
                  <a:pt x="0" y="45487"/>
                  <a:pt x="45487" y="0"/>
                  <a:pt x="101597" y="0"/>
                </a:cubicBezTo>
                <a:close/>
              </a:path>
            </a:pathLst>
          </a:custGeom>
          <a:solidFill>
            <a:srgbClr val="ADD8E6">
              <a:alpha val="30196"/>
            </a:srgbClr>
          </a:solidFill>
        </p:spPr>
      </p:sp>
      <p:sp>
        <p:nvSpPr>
          <p:cNvPr id="10" name="Shape 7"/>
          <p:cNvSpPr/>
          <p:nvPr/>
        </p:nvSpPr>
        <p:spPr>
          <a:xfrm>
            <a:off x="5867301" y="3505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85725"/>
                </a:moveTo>
                <a:cubicBezTo>
                  <a:pt x="457200" y="130552"/>
                  <a:pt x="404426" y="197435"/>
                  <a:pt x="381655" y="224135"/>
                </a:cubicBezTo>
                <a:cubicBezTo>
                  <a:pt x="378262" y="228064"/>
                  <a:pt x="373261" y="229582"/>
                  <a:pt x="368707" y="228600"/>
                </a:cubicBezTo>
                <a:lnTo>
                  <a:pt x="285750" y="228600"/>
                </a:lnTo>
                <a:cubicBezTo>
                  <a:pt x="269944" y="228600"/>
                  <a:pt x="257175" y="241369"/>
                  <a:pt x="257175" y="257175"/>
                </a:cubicBezTo>
                <a:cubicBezTo>
                  <a:pt x="257175" y="272981"/>
                  <a:pt x="269944" y="285750"/>
                  <a:pt x="285750" y="285750"/>
                </a:cubicBezTo>
                <a:lnTo>
                  <a:pt x="371475" y="285750"/>
                </a:lnTo>
                <a:cubicBezTo>
                  <a:pt x="418802" y="285750"/>
                  <a:pt x="457200" y="324148"/>
                  <a:pt x="457200" y="371475"/>
                </a:cubicBezTo>
                <a:cubicBezTo>
                  <a:pt x="457200" y="418802"/>
                  <a:pt x="418802" y="457200"/>
                  <a:pt x="371475" y="457200"/>
                </a:cubicBezTo>
                <a:lnTo>
                  <a:pt x="124658" y="457200"/>
                </a:lnTo>
                <a:cubicBezTo>
                  <a:pt x="132427" y="448360"/>
                  <a:pt x="141893" y="437019"/>
                  <a:pt x="151448" y="424339"/>
                </a:cubicBezTo>
                <a:cubicBezTo>
                  <a:pt x="157073" y="416838"/>
                  <a:pt x="162878" y="408622"/>
                  <a:pt x="168414" y="400050"/>
                </a:cubicBezTo>
                <a:lnTo>
                  <a:pt x="371475" y="400050"/>
                </a:lnTo>
                <a:cubicBezTo>
                  <a:pt x="387281" y="400050"/>
                  <a:pt x="400050" y="387281"/>
                  <a:pt x="400050" y="371475"/>
                </a:cubicBezTo>
                <a:cubicBezTo>
                  <a:pt x="400050" y="355669"/>
                  <a:pt x="387281" y="342900"/>
                  <a:pt x="371475" y="342900"/>
                </a:cubicBezTo>
                <a:lnTo>
                  <a:pt x="285750" y="342900"/>
                </a:lnTo>
                <a:cubicBezTo>
                  <a:pt x="238423" y="342900"/>
                  <a:pt x="200025" y="304502"/>
                  <a:pt x="200025" y="257175"/>
                </a:cubicBezTo>
                <a:cubicBezTo>
                  <a:pt x="200025" y="209848"/>
                  <a:pt x="238423" y="171450"/>
                  <a:pt x="285750" y="171450"/>
                </a:cubicBezTo>
                <a:lnTo>
                  <a:pt x="321290" y="171450"/>
                </a:lnTo>
                <a:cubicBezTo>
                  <a:pt x="302538" y="143321"/>
                  <a:pt x="285750" y="110996"/>
                  <a:pt x="285750" y="85725"/>
                </a:cubicBezTo>
                <a:cubicBezTo>
                  <a:pt x="285750" y="38398"/>
                  <a:pt x="324148" y="0"/>
                  <a:pt x="371475" y="0"/>
                </a:cubicBezTo>
                <a:cubicBezTo>
                  <a:pt x="418802" y="0"/>
                  <a:pt x="457200" y="38398"/>
                  <a:pt x="457200" y="85725"/>
                </a:cubicBezTo>
                <a:close/>
                <a:moveTo>
                  <a:pt x="104567" y="436751"/>
                </a:moveTo>
                <a:cubicBezTo>
                  <a:pt x="101173" y="440591"/>
                  <a:pt x="98137" y="443984"/>
                  <a:pt x="95548" y="446842"/>
                </a:cubicBezTo>
                <a:lnTo>
                  <a:pt x="93940" y="448628"/>
                </a:lnTo>
                <a:lnTo>
                  <a:pt x="93762" y="448449"/>
                </a:lnTo>
                <a:cubicBezTo>
                  <a:pt x="88404" y="452557"/>
                  <a:pt x="80724" y="452021"/>
                  <a:pt x="75902" y="446842"/>
                </a:cubicBezTo>
                <a:cubicBezTo>
                  <a:pt x="53400" y="422374"/>
                  <a:pt x="0" y="359420"/>
                  <a:pt x="0" y="314325"/>
                </a:cubicBezTo>
                <a:cubicBezTo>
                  <a:pt x="0" y="266998"/>
                  <a:pt x="38398" y="228600"/>
                  <a:pt x="85725" y="228600"/>
                </a:cubicBezTo>
                <a:cubicBezTo>
                  <a:pt x="133052" y="228600"/>
                  <a:pt x="171450" y="266998"/>
                  <a:pt x="171450" y="314325"/>
                </a:cubicBezTo>
                <a:cubicBezTo>
                  <a:pt x="171450" y="341114"/>
                  <a:pt x="152608" y="374154"/>
                  <a:pt x="132606" y="401747"/>
                </a:cubicBezTo>
                <a:cubicBezTo>
                  <a:pt x="123051" y="414873"/>
                  <a:pt x="113228" y="426750"/>
                  <a:pt x="105102" y="436126"/>
                </a:cubicBezTo>
                <a:lnTo>
                  <a:pt x="104567" y="436751"/>
                </a:lnTo>
                <a:close/>
                <a:moveTo>
                  <a:pt x="114300" y="314325"/>
                </a:moveTo>
                <a:cubicBezTo>
                  <a:pt x="114300" y="298554"/>
                  <a:pt x="101496" y="285750"/>
                  <a:pt x="85725" y="285750"/>
                </a:cubicBezTo>
                <a:cubicBezTo>
                  <a:pt x="69954" y="285750"/>
                  <a:pt x="57150" y="298554"/>
                  <a:pt x="57150" y="314325"/>
                </a:cubicBezTo>
                <a:cubicBezTo>
                  <a:pt x="57150" y="330096"/>
                  <a:pt x="69954" y="342900"/>
                  <a:pt x="85725" y="342900"/>
                </a:cubicBezTo>
                <a:cubicBezTo>
                  <a:pt x="101496" y="342900"/>
                  <a:pt x="114300" y="330096"/>
                  <a:pt x="114300" y="314325"/>
                </a:cubicBezTo>
                <a:close/>
                <a:moveTo>
                  <a:pt x="371475" y="114300"/>
                </a:moveTo>
                <a:cubicBezTo>
                  <a:pt x="387246" y="114300"/>
                  <a:pt x="400050" y="101496"/>
                  <a:pt x="400050" y="85725"/>
                </a:cubicBezTo>
                <a:cubicBezTo>
                  <a:pt x="400050" y="69954"/>
                  <a:pt x="387246" y="57150"/>
                  <a:pt x="371475" y="57150"/>
                </a:cubicBezTo>
                <a:cubicBezTo>
                  <a:pt x="355704" y="57150"/>
                  <a:pt x="342900" y="69954"/>
                  <a:pt x="342900" y="85725"/>
                </a:cubicBezTo>
                <a:cubicBezTo>
                  <a:pt x="342900" y="101496"/>
                  <a:pt x="355704" y="114300"/>
                  <a:pt x="371475" y="114300"/>
                </a:cubicBezTo>
                <a:close/>
              </a:path>
            </a:pathLst>
          </a:custGeom>
          <a:solidFill>
            <a:srgbClr val="4A90E2"/>
          </a:solidFill>
        </p:spPr>
      </p:sp>
      <p:sp>
        <p:nvSpPr>
          <p:cNvPr id="11" name="Text 8"/>
          <p:cNvSpPr/>
          <p:nvPr/>
        </p:nvSpPr>
        <p:spPr>
          <a:xfrm>
            <a:off x="5059680" y="4038600"/>
            <a:ext cx="2126615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altLang="zh-CN" sz="1800" b="1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Physics Model </a:t>
            </a:r>
            <a:endParaRPr lang="en-US" altLang="zh-CN" sz="1800" b="1" dirty="0">
              <a:solidFill>
                <a:srgbClr val="333333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4252595" y="4521200"/>
            <a:ext cx="3699510" cy="508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altLang="zh-CN" sz="14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Verlet Integration + Collision Detection</a:t>
            </a:r>
            <a:endParaRPr lang="en-US" altLang="zh-CN" sz="1400" dirty="0">
              <a:solidFill>
                <a:srgbClr val="333333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</a:endParaRPr>
          </a:p>
          <a:p>
            <a:pPr algn="ctr">
              <a:lnSpc>
                <a:spcPct val="120000"/>
              </a:lnSpc>
            </a:pPr>
            <a:endParaRPr lang="en-US" altLang="zh-CN" sz="1400" dirty="0">
              <a:solidFill>
                <a:srgbClr val="333333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</a:endParaRPr>
          </a:p>
        </p:txBody>
      </p:sp>
      <p:sp>
        <p:nvSpPr>
          <p:cNvPr id="13" name="Shape 10"/>
          <p:cNvSpPr/>
          <p:nvPr/>
        </p:nvSpPr>
        <p:spPr>
          <a:xfrm>
            <a:off x="8314234" y="3302000"/>
            <a:ext cx="3619500" cy="1930400"/>
          </a:xfrm>
          <a:custGeom>
            <a:avLst/>
            <a:gdLst/>
            <a:ahLst/>
            <a:cxnLst/>
            <a:rect l="l" t="t" r="r" b="b"/>
            <a:pathLst>
              <a:path w="3619500" h="1930400">
                <a:moveTo>
                  <a:pt x="101597" y="0"/>
                </a:moveTo>
                <a:lnTo>
                  <a:pt x="3517903" y="0"/>
                </a:lnTo>
                <a:cubicBezTo>
                  <a:pt x="3574013" y="0"/>
                  <a:pt x="3619500" y="45487"/>
                  <a:pt x="3619500" y="101597"/>
                </a:cubicBezTo>
                <a:lnTo>
                  <a:pt x="3619500" y="1828803"/>
                </a:lnTo>
                <a:cubicBezTo>
                  <a:pt x="3619500" y="1884913"/>
                  <a:pt x="3574013" y="1930400"/>
                  <a:pt x="3517903" y="1930400"/>
                </a:cubicBezTo>
                <a:lnTo>
                  <a:pt x="101597" y="1930400"/>
                </a:lnTo>
                <a:cubicBezTo>
                  <a:pt x="45487" y="1930400"/>
                  <a:pt x="0" y="1884913"/>
                  <a:pt x="0" y="1828803"/>
                </a:cubicBezTo>
                <a:lnTo>
                  <a:pt x="0" y="101597"/>
                </a:lnTo>
                <a:cubicBezTo>
                  <a:pt x="0" y="45487"/>
                  <a:pt x="45487" y="0"/>
                  <a:pt x="101597" y="0"/>
                </a:cubicBezTo>
                <a:close/>
              </a:path>
            </a:pathLst>
          </a:custGeom>
          <a:solidFill>
            <a:srgbClr val="ADD8E6">
              <a:alpha val="30196"/>
            </a:srgbClr>
          </a:solidFill>
        </p:spPr>
      </p:sp>
      <p:sp>
        <p:nvSpPr>
          <p:cNvPr id="14" name="Shape 11"/>
          <p:cNvSpPr/>
          <p:nvPr/>
        </p:nvSpPr>
        <p:spPr>
          <a:xfrm>
            <a:off x="9868892" y="3505200"/>
            <a:ext cx="514350" cy="457200"/>
          </a:xfrm>
          <a:custGeom>
            <a:avLst/>
            <a:gdLst/>
            <a:ahLst/>
            <a:cxnLst/>
            <a:rect l="l" t="t" r="r" b="b"/>
            <a:pathLst>
              <a:path w="514350" h="457200">
                <a:moveTo>
                  <a:pt x="78492" y="10269"/>
                </a:moveTo>
                <a:cubicBezTo>
                  <a:pt x="68401" y="4108"/>
                  <a:pt x="55185" y="7412"/>
                  <a:pt x="49024" y="17502"/>
                </a:cubicBezTo>
                <a:cubicBezTo>
                  <a:pt x="26878" y="54114"/>
                  <a:pt x="14198" y="97066"/>
                  <a:pt x="14198" y="142875"/>
                </a:cubicBezTo>
                <a:cubicBezTo>
                  <a:pt x="14198" y="188684"/>
                  <a:pt x="26878" y="231636"/>
                  <a:pt x="49024" y="268248"/>
                </a:cubicBezTo>
                <a:cubicBezTo>
                  <a:pt x="55185" y="278338"/>
                  <a:pt x="68312" y="281642"/>
                  <a:pt x="78492" y="275481"/>
                </a:cubicBezTo>
                <a:cubicBezTo>
                  <a:pt x="88672" y="269319"/>
                  <a:pt x="91886" y="256193"/>
                  <a:pt x="85725" y="246013"/>
                </a:cubicBezTo>
                <a:cubicBezTo>
                  <a:pt x="67598" y="216009"/>
                  <a:pt x="57150" y="180648"/>
                  <a:pt x="57150" y="142875"/>
                </a:cubicBezTo>
                <a:cubicBezTo>
                  <a:pt x="57150" y="105102"/>
                  <a:pt x="67598" y="69741"/>
                  <a:pt x="85814" y="39648"/>
                </a:cubicBezTo>
                <a:cubicBezTo>
                  <a:pt x="91976" y="29557"/>
                  <a:pt x="88672" y="16341"/>
                  <a:pt x="78581" y="10180"/>
                </a:cubicBezTo>
                <a:close/>
                <a:moveTo>
                  <a:pt x="435769" y="10269"/>
                </a:moveTo>
                <a:cubicBezTo>
                  <a:pt x="425678" y="16431"/>
                  <a:pt x="422374" y="29557"/>
                  <a:pt x="428536" y="39737"/>
                </a:cubicBezTo>
                <a:cubicBezTo>
                  <a:pt x="446752" y="69830"/>
                  <a:pt x="457200" y="105192"/>
                  <a:pt x="457200" y="142964"/>
                </a:cubicBezTo>
                <a:cubicBezTo>
                  <a:pt x="457200" y="180737"/>
                  <a:pt x="446752" y="216098"/>
                  <a:pt x="428536" y="246191"/>
                </a:cubicBezTo>
                <a:cubicBezTo>
                  <a:pt x="422374" y="256282"/>
                  <a:pt x="425678" y="269498"/>
                  <a:pt x="435769" y="275659"/>
                </a:cubicBezTo>
                <a:cubicBezTo>
                  <a:pt x="445859" y="281821"/>
                  <a:pt x="459075" y="278517"/>
                  <a:pt x="465237" y="268426"/>
                </a:cubicBezTo>
                <a:cubicBezTo>
                  <a:pt x="487382" y="231815"/>
                  <a:pt x="500063" y="188863"/>
                  <a:pt x="500063" y="143054"/>
                </a:cubicBezTo>
                <a:cubicBezTo>
                  <a:pt x="500063" y="97244"/>
                  <a:pt x="487382" y="54114"/>
                  <a:pt x="465237" y="17502"/>
                </a:cubicBezTo>
                <a:cubicBezTo>
                  <a:pt x="459075" y="7412"/>
                  <a:pt x="445949" y="4108"/>
                  <a:pt x="435769" y="10269"/>
                </a:cubicBezTo>
                <a:close/>
                <a:moveTo>
                  <a:pt x="285750" y="192345"/>
                </a:moveTo>
                <a:cubicBezTo>
                  <a:pt x="302806" y="182434"/>
                  <a:pt x="314325" y="164038"/>
                  <a:pt x="314325" y="142875"/>
                </a:cubicBezTo>
                <a:cubicBezTo>
                  <a:pt x="314325" y="111353"/>
                  <a:pt x="288697" y="85725"/>
                  <a:pt x="257175" y="85725"/>
                </a:cubicBezTo>
                <a:cubicBezTo>
                  <a:pt x="225653" y="85725"/>
                  <a:pt x="200025" y="111353"/>
                  <a:pt x="200025" y="142875"/>
                </a:cubicBezTo>
                <a:cubicBezTo>
                  <a:pt x="200025" y="164038"/>
                  <a:pt x="211544" y="182523"/>
                  <a:pt x="228600" y="192345"/>
                </a:cubicBezTo>
                <a:lnTo>
                  <a:pt x="228600" y="428625"/>
                </a:lnTo>
                <a:cubicBezTo>
                  <a:pt x="228600" y="444431"/>
                  <a:pt x="241369" y="457200"/>
                  <a:pt x="257175" y="457200"/>
                </a:cubicBezTo>
                <a:cubicBezTo>
                  <a:pt x="272981" y="457200"/>
                  <a:pt x="285750" y="444431"/>
                  <a:pt x="285750" y="428625"/>
                </a:cubicBezTo>
                <a:lnTo>
                  <a:pt x="285750" y="192345"/>
                </a:lnTo>
                <a:close/>
                <a:moveTo>
                  <a:pt x="160913" y="81260"/>
                </a:moveTo>
                <a:cubicBezTo>
                  <a:pt x="167342" y="71259"/>
                  <a:pt x="164396" y="58043"/>
                  <a:pt x="154484" y="51614"/>
                </a:cubicBezTo>
                <a:cubicBezTo>
                  <a:pt x="144572" y="45184"/>
                  <a:pt x="131266" y="48131"/>
                  <a:pt x="124837" y="58043"/>
                </a:cubicBezTo>
                <a:cubicBezTo>
                  <a:pt x="109121" y="82510"/>
                  <a:pt x="100013" y="111621"/>
                  <a:pt x="100013" y="142875"/>
                </a:cubicBezTo>
                <a:cubicBezTo>
                  <a:pt x="100013" y="174129"/>
                  <a:pt x="109121" y="203240"/>
                  <a:pt x="124837" y="227707"/>
                </a:cubicBezTo>
                <a:cubicBezTo>
                  <a:pt x="131266" y="237708"/>
                  <a:pt x="144482" y="240566"/>
                  <a:pt x="154484" y="234136"/>
                </a:cubicBezTo>
                <a:cubicBezTo>
                  <a:pt x="164485" y="227707"/>
                  <a:pt x="167342" y="214491"/>
                  <a:pt x="160913" y="204490"/>
                </a:cubicBezTo>
                <a:cubicBezTo>
                  <a:pt x="149483" y="186720"/>
                  <a:pt x="142875" y="165556"/>
                  <a:pt x="142875" y="142875"/>
                </a:cubicBezTo>
                <a:cubicBezTo>
                  <a:pt x="142875" y="120194"/>
                  <a:pt x="149483" y="99030"/>
                  <a:pt x="160913" y="81260"/>
                </a:cubicBezTo>
                <a:close/>
                <a:moveTo>
                  <a:pt x="389513" y="58043"/>
                </a:moveTo>
                <a:cubicBezTo>
                  <a:pt x="383084" y="48042"/>
                  <a:pt x="369868" y="45184"/>
                  <a:pt x="359866" y="51614"/>
                </a:cubicBezTo>
                <a:cubicBezTo>
                  <a:pt x="349865" y="58043"/>
                  <a:pt x="347008" y="71259"/>
                  <a:pt x="353437" y="81260"/>
                </a:cubicBezTo>
                <a:cubicBezTo>
                  <a:pt x="364867" y="99030"/>
                  <a:pt x="371475" y="120194"/>
                  <a:pt x="371475" y="142875"/>
                </a:cubicBezTo>
                <a:cubicBezTo>
                  <a:pt x="371475" y="165556"/>
                  <a:pt x="364867" y="186720"/>
                  <a:pt x="353437" y="204490"/>
                </a:cubicBezTo>
                <a:cubicBezTo>
                  <a:pt x="347008" y="214491"/>
                  <a:pt x="349954" y="227707"/>
                  <a:pt x="359866" y="234136"/>
                </a:cubicBezTo>
                <a:cubicBezTo>
                  <a:pt x="369778" y="240566"/>
                  <a:pt x="383084" y="237619"/>
                  <a:pt x="389513" y="227707"/>
                </a:cubicBezTo>
                <a:cubicBezTo>
                  <a:pt x="405229" y="203240"/>
                  <a:pt x="414338" y="174129"/>
                  <a:pt x="414338" y="142875"/>
                </a:cubicBezTo>
                <a:cubicBezTo>
                  <a:pt x="414338" y="111621"/>
                  <a:pt x="405229" y="82510"/>
                  <a:pt x="389513" y="58043"/>
                </a:cubicBezTo>
                <a:close/>
              </a:path>
            </a:pathLst>
          </a:custGeom>
          <a:solidFill>
            <a:srgbClr val="4A90E2"/>
          </a:solidFill>
        </p:spPr>
      </p:sp>
      <p:sp>
        <p:nvSpPr>
          <p:cNvPr id="15" name="Text 12"/>
          <p:cNvSpPr/>
          <p:nvPr/>
        </p:nvSpPr>
        <p:spPr>
          <a:xfrm>
            <a:off x="9377045" y="3962400"/>
            <a:ext cx="1669415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altLang="zh-CN" sz="1800" b="1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Data Flow </a:t>
            </a:r>
            <a:endParaRPr lang="en-US" altLang="zh-CN" sz="1800" b="1" dirty="0">
              <a:solidFill>
                <a:srgbClr val="333333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</a:endParaRPr>
          </a:p>
        </p:txBody>
      </p:sp>
      <p:sp>
        <p:nvSpPr>
          <p:cNvPr id="16" name="Text 13"/>
          <p:cNvSpPr/>
          <p:nvPr/>
        </p:nvSpPr>
        <p:spPr>
          <a:xfrm>
            <a:off x="8655685" y="4521200"/>
            <a:ext cx="3111500" cy="55435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altLang="zh-CN" sz="14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Grid </a:t>
            </a:r>
            <a:r>
              <a:rPr lang="en-US" altLang="en-US" sz="14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→</a:t>
            </a:r>
            <a:r>
              <a:rPr lang="en-US" altLang="zh-CN" sz="14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 Pathfinding </a:t>
            </a:r>
            <a:r>
              <a:rPr lang="en-US" altLang="en-US" sz="14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→</a:t>
            </a:r>
            <a:r>
              <a:rPr lang="en-US" altLang="zh-CN" sz="14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 Physics </a:t>
            </a:r>
            <a:r>
              <a:rPr lang="en-US" altLang="en-US" sz="14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→</a:t>
            </a:r>
            <a:r>
              <a:rPr lang="en-US" altLang="zh-CN" sz="14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 Simulation State</a:t>
            </a:r>
            <a:endParaRPr lang="en-US" altLang="zh-CN" sz="1400" dirty="0">
              <a:solidFill>
                <a:srgbClr val="333333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</a:endParaRPr>
          </a:p>
          <a:p>
            <a:pPr algn="ctr">
              <a:lnSpc>
                <a:spcPct val="120000"/>
              </a:lnSpc>
            </a:pPr>
            <a:endParaRPr lang="en-US" altLang="zh-CN" sz="1400" dirty="0">
              <a:solidFill>
                <a:srgbClr val="333333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DIAGRAM_VIRTUALLY_FRAME" val="{&quot;height&quot;:176,&quot;left&quot;:20,&quot;top&quot;:190,&quot;width&quot;:916}"/>
</p:tagLst>
</file>

<file path=ppt/tags/tag101.xml><?xml version="1.0" encoding="utf-8"?>
<p:tagLst xmlns:p="http://schemas.openxmlformats.org/presentationml/2006/main">
  <p:tag name="KSO_WM_DIAGRAM_VIRTUALLY_FRAME" val="{&quot;height&quot;:176,&quot;left&quot;:20,&quot;top&quot;:190,&quot;width&quot;:916}"/>
</p:tagLst>
</file>

<file path=ppt/tags/tag102.xml><?xml version="1.0" encoding="utf-8"?>
<p:tagLst xmlns:p="http://schemas.openxmlformats.org/presentationml/2006/main">
  <p:tag name="KSO_WM_DIAGRAM_VIRTUALLY_FRAME" val="{&quot;height&quot;:176,&quot;left&quot;:20,&quot;top&quot;:190,&quot;width&quot;:916}"/>
</p:tagLst>
</file>

<file path=ppt/tags/tag103.xml><?xml version="1.0" encoding="utf-8"?>
<p:tagLst xmlns:p="http://schemas.openxmlformats.org/presentationml/2006/main">
  <p:tag name="KSO_WM_DIAGRAM_VIRTUALLY_FRAME" val="{&quot;height&quot;:176,&quot;left&quot;:20,&quot;top&quot;:190,&quot;width&quot;:916}"/>
</p:tagLst>
</file>

<file path=ppt/tags/tag104.xml><?xml version="1.0" encoding="utf-8"?>
<p:tagLst xmlns:p="http://schemas.openxmlformats.org/presentationml/2006/main">
  <p:tag name="KSO_WM_DIAGRAM_VIRTUALLY_FRAME" val="{&quot;height&quot;:176,&quot;left&quot;:20,&quot;top&quot;:190,&quot;width&quot;:916}"/>
</p:tagLst>
</file>

<file path=ppt/tags/tag105.xml><?xml version="1.0" encoding="utf-8"?>
<p:tagLst xmlns:p="http://schemas.openxmlformats.org/presentationml/2006/main">
  <p:tag name="KSO_WM_DIAGRAM_VIRTUALLY_FRAME" val="{&quot;height&quot;:176,&quot;left&quot;:20,&quot;top&quot;:190,&quot;width&quot;:916}"/>
</p:tagLst>
</file>

<file path=ppt/tags/tag106.xml><?xml version="1.0" encoding="utf-8"?>
<p:tagLst xmlns:p="http://schemas.openxmlformats.org/presentationml/2006/main">
  <p:tag name="KSO_WM_DIAGRAM_VIRTUALLY_FRAME" val="{&quot;height&quot;:176,&quot;left&quot;:20,&quot;top&quot;:190,&quot;width&quot;:916}"/>
</p:tagLst>
</file>

<file path=ppt/tags/tag107.xml><?xml version="1.0" encoding="utf-8"?>
<p:tagLst xmlns:p="http://schemas.openxmlformats.org/presentationml/2006/main">
  <p:tag name="KSO_WM_DIAGRAM_VIRTUALLY_FRAME" val="{&quot;height&quot;:176,&quot;left&quot;:20,&quot;top&quot;:190,&quot;width&quot;:916}"/>
</p:tagLst>
</file>

<file path=ppt/tags/tag108.xml><?xml version="1.0" encoding="utf-8"?>
<p:tagLst xmlns:p="http://schemas.openxmlformats.org/presentationml/2006/main">
  <p:tag name="KSO_WM_DIAGRAM_VIRTUALLY_FRAME" val="{&quot;height&quot;:176,&quot;left&quot;:20,&quot;top&quot;:190,&quot;width&quot;:916}"/>
</p:tagLst>
</file>

<file path=ppt/tags/tag109.xml><?xml version="1.0" encoding="utf-8"?>
<p:tagLst xmlns:p="http://schemas.openxmlformats.org/presentationml/2006/main">
  <p:tag name="KSO_WM_DIAGRAM_VIRTUALLY_FRAME" val="{&quot;height&quot;:176,&quot;left&quot;:20,&quot;top&quot;:190,&quot;width&quot;:916}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DIAGRAM_VIRTUALLY_FRAME" val="{&quot;height&quot;:176,&quot;left&quot;:20,&quot;top&quot;:190,&quot;width&quot;:916}"/>
</p:tagLst>
</file>

<file path=ppt/tags/tag111.xml><?xml version="1.0" encoding="utf-8"?>
<p:tagLst xmlns:p="http://schemas.openxmlformats.org/presentationml/2006/main">
  <p:tag name="KSO_WM_DIAGRAM_VIRTUALLY_FRAME" val="{&quot;height&quot;:176,&quot;left&quot;:20,&quot;top&quot;:190,&quot;width&quot;:916}"/>
</p:tagLst>
</file>

<file path=ppt/tags/tag112.xml><?xml version="1.0" encoding="utf-8"?>
<p:tagLst xmlns:p="http://schemas.openxmlformats.org/presentationml/2006/main">
  <p:tag name="KSO_WM_DIAGRAM_VIRTUALLY_FRAME" val="{&quot;height&quot;:176,&quot;left&quot;:20,&quot;top&quot;:190,&quot;width&quot;:916}"/>
</p:tagLst>
</file>

<file path=ppt/tags/tag113.xml><?xml version="1.0" encoding="utf-8"?>
<p:tagLst xmlns:p="http://schemas.openxmlformats.org/presentationml/2006/main">
  <p:tag name="KSO_WM_DIAGRAM_VIRTUALLY_FRAME" val="{&quot;height&quot;:176,&quot;left&quot;:20,&quot;top&quot;:190,&quot;width&quot;:916}"/>
</p:tagLst>
</file>

<file path=ppt/tags/tag114.xml><?xml version="1.0" encoding="utf-8"?>
<p:tagLst xmlns:p="http://schemas.openxmlformats.org/presentationml/2006/main">
  <p:tag name="KSO_WM_DIAGRAM_VIRTUALLY_FRAME" val="{&quot;height&quot;:176,&quot;left&quot;:20,&quot;top&quot;:190,&quot;width&quot;:916}"/>
</p:tagLst>
</file>

<file path=ppt/tags/tag115.xml><?xml version="1.0" encoding="utf-8"?>
<p:tagLst xmlns:p="http://schemas.openxmlformats.org/presentationml/2006/main">
  <p:tag name="KSO_WM_DIAGRAM_VIRTUALLY_FRAME" val="{&quot;height&quot;:176,&quot;left&quot;:20,&quot;top&quot;:190,&quot;width&quot;:916}"/>
</p:tagLst>
</file>

<file path=ppt/tags/tag116.xml><?xml version="1.0" encoding="utf-8"?>
<p:tagLst xmlns:p="http://schemas.openxmlformats.org/presentationml/2006/main">
  <p:tag name="KSO_WM_DIAGRAM_VIRTUALLY_FRAME" val="{&quot;height&quot;:176,&quot;left&quot;:20,&quot;top&quot;:190,&quot;width&quot;:916}"/>
</p:tagLst>
</file>

<file path=ppt/tags/tag117.xml><?xml version="1.0" encoding="utf-8"?>
<p:tagLst xmlns:p="http://schemas.openxmlformats.org/presentationml/2006/main">
  <p:tag name="KSO_WM_DIAGRAM_VIRTUALLY_FRAME" val="{&quot;height&quot;:176,&quot;left&quot;:20,&quot;top&quot;:190,&quot;width&quot;:916}"/>
</p:tagLst>
</file>

<file path=ppt/tags/tag118.xml><?xml version="1.0" encoding="utf-8"?>
<p:tagLst xmlns:p="http://schemas.openxmlformats.org/presentationml/2006/main">
  <p:tag name="KSO_WM_DIAGRAM_VIRTUALLY_FRAME" val="{&quot;height&quot;:176,&quot;left&quot;:20,&quot;top&quot;:190,&quot;width&quot;:916}"/>
</p:tagLst>
</file>

<file path=ppt/tags/tag119.xml><?xml version="1.0" encoding="utf-8"?>
<p:tagLst xmlns:p="http://schemas.openxmlformats.org/presentationml/2006/main">
  <p:tag name="KSO_WM_DIAGRAM_VIRTUALLY_FRAME" val="{&quot;height&quot;:456.7,&quot;left&quot;:14.15,&quot;top&quot;:83.3,&quot;width&quot;:905.2}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DIAGRAM_VIRTUALLY_FRAME" val="{&quot;height&quot;:456.7,&quot;left&quot;:14.15,&quot;top&quot;:83.3,&quot;width&quot;:905.2}"/>
</p:tagLst>
</file>

<file path=ppt/tags/tag121.xml><?xml version="1.0" encoding="utf-8"?>
<p:tagLst xmlns:p="http://schemas.openxmlformats.org/presentationml/2006/main">
  <p:tag name="KSO_WM_DIAGRAM_VIRTUALLY_FRAME" val="{&quot;height&quot;:456.7,&quot;left&quot;:14.15,&quot;top&quot;:83.3,&quot;width&quot;:905.2}"/>
</p:tagLst>
</file>

<file path=ppt/tags/tag122.xml><?xml version="1.0" encoding="utf-8"?>
<p:tagLst xmlns:p="http://schemas.openxmlformats.org/presentationml/2006/main">
  <p:tag name="KSO_WM_DIAGRAM_VIRTUALLY_FRAME" val="{&quot;height&quot;:456.7,&quot;left&quot;:14.15,&quot;top&quot;:83.3,&quot;width&quot;:905.2}"/>
</p:tagLst>
</file>

<file path=ppt/tags/tag123.xml><?xml version="1.0" encoding="utf-8"?>
<p:tagLst xmlns:p="http://schemas.openxmlformats.org/presentationml/2006/main">
  <p:tag name="KSO_WM_DIAGRAM_VIRTUALLY_FRAME" val="{&quot;height&quot;:456.7,&quot;left&quot;:14.15,&quot;top&quot;:83.3,&quot;width&quot;:905.2}"/>
</p:tagLst>
</file>

<file path=ppt/tags/tag124.xml><?xml version="1.0" encoding="utf-8"?>
<p:tagLst xmlns:p="http://schemas.openxmlformats.org/presentationml/2006/main">
  <p:tag name="KSO_WM_DIAGRAM_VIRTUALLY_FRAME" val="{&quot;height&quot;:456.7,&quot;left&quot;:14.15,&quot;top&quot;:83.3,&quot;width&quot;:905.2}"/>
</p:tagLst>
</file>

<file path=ppt/tags/tag125.xml><?xml version="1.0" encoding="utf-8"?>
<p:tagLst xmlns:p="http://schemas.openxmlformats.org/presentationml/2006/main">
  <p:tag name="KSO_WM_DIAGRAM_VIRTUALLY_FRAME" val="{&quot;height&quot;:456.7,&quot;left&quot;:14.15,&quot;top&quot;:83.3,&quot;width&quot;:905.2}"/>
</p:tagLst>
</file>

<file path=ppt/tags/tag126.xml><?xml version="1.0" encoding="utf-8"?>
<p:tagLst xmlns:p="http://schemas.openxmlformats.org/presentationml/2006/main">
  <p:tag name="KSO_WM_DIAGRAM_VIRTUALLY_FRAME" val="{&quot;height&quot;:456.7,&quot;left&quot;:14.15,&quot;top&quot;:83.3,&quot;width&quot;:905.2}"/>
</p:tagLst>
</file>

<file path=ppt/tags/tag127.xml><?xml version="1.0" encoding="utf-8"?>
<p:tagLst xmlns:p="http://schemas.openxmlformats.org/presentationml/2006/main">
  <p:tag name="KSO_WM_DIAGRAM_VIRTUALLY_FRAME" val="{&quot;height&quot;:456.7,&quot;left&quot;:14.15,&quot;top&quot;:83.3,&quot;width&quot;:905.2}"/>
</p:tagLst>
</file>

<file path=ppt/tags/tag128.xml><?xml version="1.0" encoding="utf-8"?>
<p:tagLst xmlns:p="http://schemas.openxmlformats.org/presentationml/2006/main">
  <p:tag name="KSO_WM_DIAGRAM_VIRTUALLY_FRAME" val="{&quot;height&quot;:370.95,&quot;left&quot;:21,&quot;top&quot;:105.3,&quot;width&quot;:916}"/>
</p:tagLst>
</file>

<file path=ppt/tags/tag129.xml><?xml version="1.0" encoding="utf-8"?>
<p:tagLst xmlns:p="http://schemas.openxmlformats.org/presentationml/2006/main">
  <p:tag name="KSO_WM_DIAGRAM_VIRTUALLY_FRAME" val="{&quot;height&quot;:370.95,&quot;left&quot;:21,&quot;top&quot;:105.3,&quot;width&quot;:916}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DIAGRAM_VIRTUALLY_FRAME" val="{&quot;height&quot;:176,&quot;left&quot;:20,&quot;top&quot;:190,&quot;width&quot;:916}"/>
</p:tagLst>
</file>

<file path=ppt/tags/tag131.xml><?xml version="1.0" encoding="utf-8"?>
<p:tagLst xmlns:p="http://schemas.openxmlformats.org/presentationml/2006/main">
  <p:tag name="KSO_WM_DIAGRAM_VIRTUALLY_FRAME" val="{&quot;height&quot;:176,&quot;left&quot;:20,&quot;top&quot;:190,&quot;width&quot;:916}"/>
</p:tagLst>
</file>

<file path=ppt/tags/tag132.xml><?xml version="1.0" encoding="utf-8"?>
<p:tagLst xmlns:p="http://schemas.openxmlformats.org/presentationml/2006/main">
  <p:tag name="KSO_WM_DIAGRAM_VIRTUALLY_FRAME" val="{&quot;height&quot;:370.95,&quot;left&quot;:21,&quot;top&quot;:105.3,&quot;width&quot;:916}"/>
</p:tagLst>
</file>

<file path=ppt/tags/tag133.xml><?xml version="1.0" encoding="utf-8"?>
<p:tagLst xmlns:p="http://schemas.openxmlformats.org/presentationml/2006/main">
  <p:tag name="KSO_WM_DIAGRAM_VIRTUALLY_FRAME" val="{&quot;height&quot;:370.95,&quot;left&quot;:21,&quot;top&quot;:105.3,&quot;width&quot;:916}"/>
</p:tagLst>
</file>

<file path=ppt/tags/tag134.xml><?xml version="1.0" encoding="utf-8"?>
<p:tagLst xmlns:p="http://schemas.openxmlformats.org/presentationml/2006/main">
  <p:tag name="KSO_WM_DIAGRAM_VIRTUALLY_FRAME" val="{&quot;height&quot;:176,&quot;left&quot;:20,&quot;top&quot;:190,&quot;width&quot;:916}"/>
</p:tagLst>
</file>

<file path=ppt/tags/tag135.xml><?xml version="1.0" encoding="utf-8"?>
<p:tagLst xmlns:p="http://schemas.openxmlformats.org/presentationml/2006/main">
  <p:tag name="KSO_WM_DIAGRAM_VIRTUALLY_FRAME" val="{&quot;height&quot;:176,&quot;left&quot;:20,&quot;top&quot;:190,&quot;width&quot;:916}"/>
</p:tagLst>
</file>

<file path=ppt/tags/tag136.xml><?xml version="1.0" encoding="utf-8"?>
<p:tagLst xmlns:p="http://schemas.openxmlformats.org/presentationml/2006/main">
  <p:tag name="KSO_WM_DIAGRAM_VIRTUALLY_FRAME" val="{&quot;height&quot;:176,&quot;left&quot;:20,&quot;top&quot;:190,&quot;width&quot;:916}"/>
</p:tagLst>
</file>

<file path=ppt/tags/tag137.xml><?xml version="1.0" encoding="utf-8"?>
<p:tagLst xmlns:p="http://schemas.openxmlformats.org/presentationml/2006/main">
  <p:tag name="KSO_WM_DIAGRAM_VIRTUALLY_FRAME" val="{&quot;height&quot;:457.7,&quot;left&quot;:20,&quot;top&quot;:64.35,&quot;width&quot;:916}"/>
</p:tagLst>
</file>

<file path=ppt/tags/tag138.xml><?xml version="1.0" encoding="utf-8"?>
<p:tagLst xmlns:p="http://schemas.openxmlformats.org/presentationml/2006/main">
  <p:tag name="KSO_WM_DIAGRAM_VIRTUALLY_FRAME" val="{&quot;height&quot;:457.7,&quot;left&quot;:20,&quot;top&quot;:64.35,&quot;width&quot;:916}"/>
</p:tagLst>
</file>

<file path=ppt/tags/tag139.xml><?xml version="1.0" encoding="utf-8"?>
<p:tagLst xmlns:p="http://schemas.openxmlformats.org/presentationml/2006/main">
  <p:tag name="KSO_WM_DIAGRAM_VIRTUALLY_FRAME" val="{&quot;height&quot;:457.7,&quot;left&quot;:20,&quot;top&quot;:64.35,&quot;width&quot;:916}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DIAGRAM_VIRTUALLY_FRAME" val="{&quot;height&quot;:457.7,&quot;left&quot;:20,&quot;top&quot;:64.35,&quot;width&quot;:916}"/>
</p:tagLst>
</file>

<file path=ppt/tags/tag141.xml><?xml version="1.0" encoding="utf-8"?>
<p:tagLst xmlns:p="http://schemas.openxmlformats.org/presentationml/2006/main">
  <p:tag name="KSO_WM_DIAGRAM_VIRTUALLY_FRAME" val="{&quot;height&quot;:457.7,&quot;left&quot;:20,&quot;top&quot;:64.35,&quot;width&quot;:916}"/>
</p:tagLst>
</file>

<file path=ppt/tags/tag142.xml><?xml version="1.0" encoding="utf-8"?>
<p:tagLst xmlns:p="http://schemas.openxmlformats.org/presentationml/2006/main">
  <p:tag name="KSO_WM_DIAGRAM_VIRTUALLY_FRAME" val="{&quot;height&quot;:457.7,&quot;left&quot;:20,&quot;top&quot;:64.35,&quot;width&quot;:916}"/>
</p:tagLst>
</file>

<file path=ppt/tags/tag143.xml><?xml version="1.0" encoding="utf-8"?>
<p:tagLst xmlns:p="http://schemas.openxmlformats.org/presentationml/2006/main">
  <p:tag name="KSO_WM_DIAGRAM_VIRTUALLY_FRAME" val="{&quot;height&quot;:457.7,&quot;left&quot;:20,&quot;top&quot;:64.35,&quot;width&quot;:916}"/>
</p:tagLst>
</file>

<file path=ppt/tags/tag144.xml><?xml version="1.0" encoding="utf-8"?>
<p:tagLst xmlns:p="http://schemas.openxmlformats.org/presentationml/2006/main">
  <p:tag name="KSO_WM_DIAGRAM_VIRTUALLY_FRAME" val="{&quot;height&quot;:457.7,&quot;left&quot;:20,&quot;top&quot;:64.35,&quot;width&quot;:916}"/>
</p:tagLst>
</file>

<file path=ppt/tags/tag145.xml><?xml version="1.0" encoding="utf-8"?>
<p:tagLst xmlns:p="http://schemas.openxmlformats.org/presentationml/2006/main">
  <p:tag name="KSO_WM_DIAGRAM_VIRTUALLY_FRAME" val="{&quot;height&quot;:457.7,&quot;left&quot;:20,&quot;top&quot;:64.35,&quot;width&quot;:916}"/>
</p:tagLst>
</file>

<file path=ppt/tags/tag146.xml><?xml version="1.0" encoding="utf-8"?>
<p:tagLst xmlns:p="http://schemas.openxmlformats.org/presentationml/2006/main">
  <p:tag name="KSO_WM_DIAGRAM_VIRTUALLY_FRAME" val="{&quot;height&quot;:457.7,&quot;left&quot;:20,&quot;top&quot;:64.35,&quot;width&quot;:916}"/>
</p:tagLst>
</file>

<file path=ppt/tags/tag147.xml><?xml version="1.0" encoding="utf-8"?>
<p:tagLst xmlns:p="http://schemas.openxmlformats.org/presentationml/2006/main">
  <p:tag name="KSO_WM_DIAGRAM_VIRTUALLY_FRAME" val="{&quot;height&quot;:457.7,&quot;left&quot;:20,&quot;top&quot;:64.35,&quot;width&quot;:916}"/>
</p:tagLst>
</file>

<file path=ppt/tags/tag148.xml><?xml version="1.0" encoding="utf-8"?>
<p:tagLst xmlns:p="http://schemas.openxmlformats.org/presentationml/2006/main">
  <p:tag name="KSO_WM_DIAGRAM_VIRTUALLY_FRAME" val="{&quot;height&quot;:457.7,&quot;left&quot;:20,&quot;top&quot;:64.35,&quot;width&quot;:916}"/>
</p:tagLst>
</file>

<file path=ppt/tags/tag149.xml><?xml version="1.0" encoding="utf-8"?>
<p:tagLst xmlns:p="http://schemas.openxmlformats.org/presentationml/2006/main">
  <p:tag name="KSO_WM_DIAGRAM_VIRTUALLY_FRAME" val="{&quot;height&quot;:457.7,&quot;left&quot;:20,&quot;top&quot;:64.35,&quot;width&quot;:916}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DIAGRAM_VIRTUALLY_FRAME" val="{&quot;height&quot;:457.7,&quot;left&quot;:20,&quot;top&quot;:64.35,&quot;width&quot;:916}"/>
</p:tagLst>
</file>

<file path=ppt/tags/tag151.xml><?xml version="1.0" encoding="utf-8"?>
<p:tagLst xmlns:p="http://schemas.openxmlformats.org/presentationml/2006/main">
  <p:tag name="KSO_WM_DIAGRAM_VIRTUALLY_FRAME" val="{&quot;height&quot;:462.2,&quot;left&quot;:20,&quot;top&quot;:59.85,&quot;width&quot;:929.7}"/>
</p:tagLst>
</file>

<file path=ppt/tags/tag152.xml><?xml version="1.0" encoding="utf-8"?>
<p:tagLst xmlns:p="http://schemas.openxmlformats.org/presentationml/2006/main">
  <p:tag name="KSO_WM_DIAGRAM_VIRTUALLY_FRAME" val="{&quot;height&quot;:462.2,&quot;left&quot;:20,&quot;top&quot;:59.85,&quot;width&quot;:929.7}"/>
</p:tagLst>
</file>

<file path=ppt/tags/tag153.xml><?xml version="1.0" encoding="utf-8"?>
<p:tagLst xmlns:p="http://schemas.openxmlformats.org/presentationml/2006/main">
  <p:tag name="KSO_WM_DIAGRAM_VIRTUALLY_FRAME" val="{&quot;height&quot;:462.2,&quot;left&quot;:20,&quot;top&quot;:59.85,&quot;width&quot;:929.7}"/>
</p:tagLst>
</file>

<file path=ppt/tags/tag154.xml><?xml version="1.0" encoding="utf-8"?>
<p:tagLst xmlns:p="http://schemas.openxmlformats.org/presentationml/2006/main">
  <p:tag name="KSO_WM_DIAGRAM_VIRTUALLY_FRAME" val="{&quot;height&quot;:462.2,&quot;left&quot;:20,&quot;top&quot;:59.85,&quot;width&quot;:929.7}"/>
</p:tagLst>
</file>

<file path=ppt/tags/tag155.xml><?xml version="1.0" encoding="utf-8"?>
<p:tagLst xmlns:p="http://schemas.openxmlformats.org/presentationml/2006/main">
  <p:tag name="KSO_WM_DIAGRAM_VIRTUALLY_FRAME" val="{&quot;height&quot;:462.2,&quot;left&quot;:20,&quot;top&quot;:59.85,&quot;width&quot;:929.7}"/>
</p:tagLst>
</file>

<file path=ppt/tags/tag156.xml><?xml version="1.0" encoding="utf-8"?>
<p:tagLst xmlns:p="http://schemas.openxmlformats.org/presentationml/2006/main">
  <p:tag name="KSO_WM_DIAGRAM_VIRTUALLY_FRAME" val="{&quot;height&quot;:462.2,&quot;left&quot;:20,&quot;top&quot;:59.85,&quot;width&quot;:929.7}"/>
</p:tagLst>
</file>

<file path=ppt/tags/tag157.xml><?xml version="1.0" encoding="utf-8"?>
<p:tagLst xmlns:p="http://schemas.openxmlformats.org/presentationml/2006/main">
  <p:tag name="KSO_WM_DIAGRAM_VIRTUALLY_FRAME" val="{&quot;height&quot;:462.2,&quot;left&quot;:20,&quot;top&quot;:59.85,&quot;width&quot;:929.7}"/>
</p:tagLst>
</file>

<file path=ppt/tags/tag158.xml><?xml version="1.0" encoding="utf-8"?>
<p:tagLst xmlns:p="http://schemas.openxmlformats.org/presentationml/2006/main">
  <p:tag name="KSO_WM_DIAGRAM_VIRTUALLY_FRAME" val="{&quot;height&quot;:462.2,&quot;left&quot;:20,&quot;top&quot;:59.85,&quot;width&quot;:929.7}"/>
</p:tagLst>
</file>

<file path=ppt/tags/tag159.xml><?xml version="1.0" encoding="utf-8"?>
<p:tagLst xmlns:p="http://schemas.openxmlformats.org/presentationml/2006/main">
  <p:tag name="KSO_WM_DIAGRAM_VIRTUALLY_FRAME" val="{&quot;height&quot;:462.2,&quot;left&quot;:20,&quot;top&quot;:59.85,&quot;width&quot;:929.7}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DIAGRAM_VIRTUALLY_FRAME" val="{&quot;height&quot;:462.2,&quot;left&quot;:20,&quot;top&quot;:59.85,&quot;width&quot;:929.7}"/>
</p:tagLst>
</file>

<file path=ppt/tags/tag161.xml><?xml version="1.0" encoding="utf-8"?>
<p:tagLst xmlns:p="http://schemas.openxmlformats.org/presentationml/2006/main">
  <p:tag name="KSO_WM_DIAGRAM_VIRTUALLY_FRAME" val="{&quot;height&quot;:462.2,&quot;left&quot;:20,&quot;top&quot;:59.85,&quot;width&quot;:929.7}"/>
</p:tagLst>
</file>

<file path=ppt/tags/tag162.xml><?xml version="1.0" encoding="utf-8"?>
<p:tagLst xmlns:p="http://schemas.openxmlformats.org/presentationml/2006/main">
  <p:tag name="KSO_WM_DIAGRAM_VIRTUALLY_FRAME" val="{&quot;height&quot;:462.2,&quot;left&quot;:20,&quot;top&quot;:59.85,&quot;width&quot;:929.7}"/>
</p:tagLst>
</file>

<file path=ppt/tags/tag163.xml><?xml version="1.0" encoding="utf-8"?>
<p:tagLst xmlns:p="http://schemas.openxmlformats.org/presentationml/2006/main">
  <p:tag name="KSO_WM_DIAGRAM_VIRTUALLY_FRAME" val="{&quot;height&quot;:405.05,&quot;left&quot;:41.45,&quot;top&quot;:114.8,&quot;width&quot;:880.5}"/>
</p:tagLst>
</file>

<file path=ppt/tags/tag164.xml><?xml version="1.0" encoding="utf-8"?>
<p:tagLst xmlns:p="http://schemas.openxmlformats.org/presentationml/2006/main">
  <p:tag name="KSO_WM_DIAGRAM_VIRTUALLY_FRAME" val="{&quot;height&quot;:405.05,&quot;left&quot;:41.45,&quot;top&quot;:114.8,&quot;width&quot;:880.5}"/>
</p:tagLst>
</file>

<file path=ppt/tags/tag165.xml><?xml version="1.0" encoding="utf-8"?>
<p:tagLst xmlns:p="http://schemas.openxmlformats.org/presentationml/2006/main">
  <p:tag name="KSO_WM_DIAGRAM_VIRTUALLY_FRAME" val="{&quot;height&quot;:405.05,&quot;left&quot;:41.45,&quot;top&quot;:114.8,&quot;width&quot;:880.5}"/>
</p:tagLst>
</file>

<file path=ppt/tags/tag166.xml><?xml version="1.0" encoding="utf-8"?>
<p:tagLst xmlns:p="http://schemas.openxmlformats.org/presentationml/2006/main">
  <p:tag name="KSO_WM_DIAGRAM_VIRTUALLY_FRAME" val="{&quot;height&quot;:405.05,&quot;left&quot;:41.45,&quot;top&quot;:114.8,&quot;width&quot;:880.5}"/>
</p:tagLst>
</file>

<file path=ppt/tags/tag167.xml><?xml version="1.0" encoding="utf-8"?>
<p:tagLst xmlns:p="http://schemas.openxmlformats.org/presentationml/2006/main">
  <p:tag name="KSO_WM_DIAGRAM_VIRTUALLY_FRAME" val="{&quot;height&quot;:405.05,&quot;left&quot;:41.45,&quot;top&quot;:114.8,&quot;width&quot;:880.5}"/>
</p:tagLst>
</file>

<file path=ppt/tags/tag168.xml><?xml version="1.0" encoding="utf-8"?>
<p:tagLst xmlns:p="http://schemas.openxmlformats.org/presentationml/2006/main">
  <p:tag name="KSO_WM_DIAGRAM_VIRTUALLY_FRAME" val="{&quot;height&quot;:405.05,&quot;left&quot;:41.45,&quot;top&quot;:114.8,&quot;width&quot;:880.5}"/>
</p:tagLst>
</file>

<file path=ppt/tags/tag169.xml><?xml version="1.0" encoding="utf-8"?>
<p:tagLst xmlns:p="http://schemas.openxmlformats.org/presentationml/2006/main">
  <p:tag name="KSO_WM_DIAGRAM_VIRTUALLY_FRAME" val="{&quot;height&quot;:405.05,&quot;left&quot;:41.45,&quot;top&quot;:114.8,&quot;width&quot;:880.5}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DIAGRAM_VIRTUALLY_FRAME" val="{&quot;height&quot;:405.05,&quot;left&quot;:41.45,&quot;top&quot;:114.8,&quot;width&quot;:880.5}"/>
</p:tagLst>
</file>

<file path=ppt/tags/tag171.xml><?xml version="1.0" encoding="utf-8"?>
<p:tagLst xmlns:p="http://schemas.openxmlformats.org/presentationml/2006/main">
  <p:tag name="KSO_WM_DIAGRAM_VIRTUALLY_FRAME" val="{&quot;height&quot;:405.05,&quot;left&quot;:41.45,&quot;top&quot;:114.8,&quot;width&quot;:880.5}"/>
</p:tagLst>
</file>

<file path=ppt/tags/tag172.xml><?xml version="1.0" encoding="utf-8"?>
<p:tagLst xmlns:p="http://schemas.openxmlformats.org/presentationml/2006/main">
  <p:tag name="KSO_WM_DIAGRAM_VIRTUALLY_FRAME" val="{&quot;height&quot;:405.05,&quot;left&quot;:41.45,&quot;top&quot;:114.8,&quot;width&quot;:880.5}"/>
</p:tagLst>
</file>

<file path=ppt/tags/tag173.xml><?xml version="1.0" encoding="utf-8"?>
<p:tagLst xmlns:p="http://schemas.openxmlformats.org/presentationml/2006/main">
  <p:tag name="KSO_WM_DIAGRAM_VIRTUALLY_FRAME" val="{&quot;height&quot;:405.05,&quot;left&quot;:41.45,&quot;top&quot;:114.8,&quot;width&quot;:880.5}"/>
</p:tagLst>
</file>

<file path=ppt/tags/tag174.xml><?xml version="1.0" encoding="utf-8"?>
<p:tagLst xmlns:p="http://schemas.openxmlformats.org/presentationml/2006/main">
  <p:tag name="KSO_WM_DIAGRAM_VIRTUALLY_FRAME" val="{&quot;height&quot;:405.05,&quot;left&quot;:41.45,&quot;top&quot;:114.8,&quot;width&quot;:880.5}"/>
</p:tagLst>
</file>

<file path=ppt/tags/tag175.xml><?xml version="1.0" encoding="utf-8"?>
<p:tagLst xmlns:p="http://schemas.openxmlformats.org/presentationml/2006/main">
  <p:tag name="KSO_WM_DIAGRAM_VIRTUALLY_FRAME" val="{&quot;height&quot;:405.05,&quot;left&quot;:41.45,&quot;top&quot;:114.8,&quot;width&quot;:880.5}"/>
</p:tagLst>
</file>

<file path=ppt/tags/tag176.xml><?xml version="1.0" encoding="utf-8"?>
<p:tagLst xmlns:p="http://schemas.openxmlformats.org/presentationml/2006/main">
  <p:tag name="KSO_WM_DIAGRAM_VIRTUALLY_FRAME" val="{&quot;height&quot;:405.05,&quot;left&quot;:41.45,&quot;top&quot;:114.8,&quot;width&quot;:880.5}"/>
</p:tagLst>
</file>

<file path=ppt/tags/tag177.xml><?xml version="1.0" encoding="utf-8"?>
<p:tagLst xmlns:p="http://schemas.openxmlformats.org/presentationml/2006/main">
  <p:tag name="KSO_WM_DIAGRAM_VIRTUALLY_FRAME" val="{&quot;height&quot;:405.05,&quot;left&quot;:41.45,&quot;top&quot;:114.8,&quot;width&quot;:880.5}"/>
</p:tagLst>
</file>

<file path=ppt/tags/tag178.xml><?xml version="1.0" encoding="utf-8"?>
<p:tagLst xmlns:p="http://schemas.openxmlformats.org/presentationml/2006/main">
  <p:tag name="KSO_WM_DIAGRAM_VIRTUALLY_FRAME" val="{&quot;height&quot;:405.05,&quot;left&quot;:41.45,&quot;top&quot;:114.8,&quot;width&quot;:880.5}"/>
</p:tagLst>
</file>

<file path=ppt/tags/tag179.xml><?xml version="1.0" encoding="utf-8"?>
<p:tagLst xmlns:p="http://schemas.openxmlformats.org/presentationml/2006/main">
  <p:tag name="KSO_WM_DIAGRAM_VIRTUALLY_FRAME" val="{&quot;height&quot;:405.05,&quot;left&quot;:41.45,&quot;top&quot;:114.8,&quot;width&quot;:880.5}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DIAGRAM_VIRTUALLY_FRAME" val="{&quot;height&quot;:405.05,&quot;left&quot;:41.45,&quot;top&quot;:114.8,&quot;width&quot;:880.5}"/>
</p:tagLst>
</file>

<file path=ppt/tags/tag181.xml><?xml version="1.0" encoding="utf-8"?>
<p:tagLst xmlns:p="http://schemas.openxmlformats.org/presentationml/2006/main">
  <p:tag name="KSO_WM_DIAGRAM_VIRTUALLY_FRAME" val="{&quot;height&quot;:405.05,&quot;left&quot;:41.45,&quot;top&quot;:114.8,&quot;width&quot;:880.5}"/>
</p:tagLst>
</file>

<file path=ppt/tags/tag182.xml><?xml version="1.0" encoding="utf-8"?>
<p:tagLst xmlns:p="http://schemas.openxmlformats.org/presentationml/2006/main">
  <p:tag name="KSO_WM_DIAGRAM_VIRTUALLY_FRAME" val="{&quot;height&quot;:405.05,&quot;left&quot;:41.45,&quot;top&quot;:114.8,&quot;width&quot;:880.5}"/>
</p:tagLst>
</file>

<file path=ppt/tags/tag183.xml><?xml version="1.0" encoding="utf-8"?>
<p:tagLst xmlns:p="http://schemas.openxmlformats.org/presentationml/2006/main">
  <p:tag name="KSO_WM_DIAGRAM_VIRTUALLY_FRAME" val="{&quot;height&quot;:405.05,&quot;left&quot;:41.45,&quot;top&quot;:114.8,&quot;width&quot;:880.5}"/>
</p:tagLst>
</file>

<file path=ppt/tags/tag184.xml><?xml version="1.0" encoding="utf-8"?>
<p:tagLst xmlns:p="http://schemas.openxmlformats.org/presentationml/2006/main">
  <p:tag name="KSO_WM_DIAGRAM_VIRTUALLY_FRAME" val="{&quot;height&quot;:234.3,&quot;left&quot;:265.4,&quot;top&quot;:242.2,&quot;width&quot;:615.85}"/>
</p:tagLst>
</file>

<file path=ppt/tags/tag185.xml><?xml version="1.0" encoding="utf-8"?>
<p:tagLst xmlns:p="http://schemas.openxmlformats.org/presentationml/2006/main">
  <p:tag name="KSO_WM_DIAGRAM_VIRTUALLY_FRAME" val="{&quot;height&quot;:234.3,&quot;left&quot;:265.4,&quot;top&quot;:242.2,&quot;width&quot;:615.85}"/>
</p:tagLst>
</file>

<file path=ppt/tags/tag186.xml><?xml version="1.0" encoding="utf-8"?>
<p:tagLst xmlns:p="http://schemas.openxmlformats.org/presentationml/2006/main">
  <p:tag name="KSO_WM_DIAGRAM_VIRTUALLY_FRAME" val="{&quot;height&quot;:234.3,&quot;left&quot;:265.4,&quot;top&quot;:242.2,&quot;width&quot;:615.85}"/>
</p:tagLst>
</file>

<file path=ppt/tags/tag187.xml><?xml version="1.0" encoding="utf-8"?>
<p:tagLst xmlns:p="http://schemas.openxmlformats.org/presentationml/2006/main">
  <p:tag name="KSO_WM_DIAGRAM_VIRTUALLY_FRAME" val="{&quot;height&quot;:234.3,&quot;left&quot;:265.4,&quot;top&quot;:242.2,&quot;width&quot;:615.85}"/>
</p:tagLst>
</file>

<file path=ppt/tags/tag188.xml><?xml version="1.0" encoding="utf-8"?>
<p:tagLst xmlns:p="http://schemas.openxmlformats.org/presentationml/2006/main">
  <p:tag name="KSO_WM_DIAGRAM_VIRTUALLY_FRAME" val="{&quot;height&quot;:237.35,&quot;left&quot;:81.32811023622044,&quot;top&quot;:238.95,&quot;width&quot;:167.87188976377956}"/>
</p:tagLst>
</file>

<file path=ppt/tags/tag189.xml><?xml version="1.0" encoding="utf-8"?>
<p:tagLst xmlns:p="http://schemas.openxmlformats.org/presentationml/2006/main">
  <p:tag name="KSO_WM_DIAGRAM_VIRTUALLY_FRAME" val="{&quot;height&quot;:237.35,&quot;left&quot;:81.32811023622044,&quot;top&quot;:238.95,&quot;width&quot;:167.87188976377956}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DIAGRAM_VIRTUALLY_FRAME" val="{&quot;height&quot;:237.35,&quot;left&quot;:81.32811023622044,&quot;top&quot;:238.95,&quot;width&quot;:167.87188976377956}"/>
</p:tagLst>
</file>

<file path=ppt/tags/tag191.xml><?xml version="1.0" encoding="utf-8"?>
<p:tagLst xmlns:p="http://schemas.openxmlformats.org/presentationml/2006/main">
  <p:tag name="KSO_WM_DIAGRAM_VIRTUALLY_FRAME" val="{&quot;height&quot;:237.35,&quot;left&quot;:81.32811023622044,&quot;top&quot;:238.95,&quot;width&quot;:167.87188976377956}"/>
</p:tagLst>
</file>

<file path=ppt/tags/tag192.xml><?xml version="1.0" encoding="utf-8"?>
<p:tagLst xmlns:p="http://schemas.openxmlformats.org/presentationml/2006/main">
  <p:tag name="KSO_WM_UNIT_TABLE_BEAUTIFY" val="smartTable{07b9ed24-99a3-4adf-a570-f3d01c7df80c}"/>
  <p:tag name="TABLE_ENDDRAG_ORIGIN_RECT" val="692*174"/>
  <p:tag name="TABLE_ENDDRAG_RECT" val="68*90*692*174"/>
</p:tagLst>
</file>

<file path=ppt/tags/tag193.xml><?xml version="1.0" encoding="utf-8"?>
<p:tagLst xmlns:p="http://schemas.openxmlformats.org/presentationml/2006/main">
  <p:tag name="KSO_WM_DIAGRAM_VIRTUALLY_FRAME" val="{&quot;height&quot;:87.35,&quot;left&quot;:114.45,&quot;top&quot;:401.9,&quot;width&quot;:681.75}"/>
</p:tagLst>
</file>

<file path=ppt/tags/tag194.xml><?xml version="1.0" encoding="utf-8"?>
<p:tagLst xmlns:p="http://schemas.openxmlformats.org/presentationml/2006/main">
  <p:tag name="KSO_WM_DIAGRAM_VIRTUALLY_FRAME" val="{&quot;height&quot;:87.35,&quot;left&quot;:114.45,&quot;top&quot;:401.9,&quot;width&quot;:681.75}"/>
</p:tagLst>
</file>

<file path=ppt/tags/tag195.xml><?xml version="1.0" encoding="utf-8"?>
<p:tagLst xmlns:p="http://schemas.openxmlformats.org/presentationml/2006/main">
  <p:tag name="KSO_WM_DIAGRAM_VIRTUALLY_FRAME" val="{&quot;height&quot;:87.35,&quot;left&quot;:114.45,&quot;top&quot;:401.9,&quot;width&quot;:681.75}"/>
</p:tagLst>
</file>

<file path=ppt/tags/tag196.xml><?xml version="1.0" encoding="utf-8"?>
<p:tagLst xmlns:p="http://schemas.openxmlformats.org/presentationml/2006/main">
  <p:tag name="KSO_WM_DIAGRAM_VIRTUALLY_FRAME" val="{&quot;height&quot;:87.35,&quot;left&quot;:114.45,&quot;top&quot;:401.9,&quot;width&quot;:681.75}"/>
</p:tagLst>
</file>

<file path=ppt/tags/tag197.xml><?xml version="1.0" encoding="utf-8"?>
<p:tagLst xmlns:p="http://schemas.openxmlformats.org/presentationml/2006/main">
  <p:tag name="KSO_WM_DIAGRAM_VIRTUALLY_FRAME" val="{&quot;height&quot;:153.05,&quot;left&quot;:37.2,&quot;top&quot;:309.5,&quot;width&quot;:563.25}"/>
</p:tagLst>
</file>

<file path=ppt/tags/tag198.xml><?xml version="1.0" encoding="utf-8"?>
<p:tagLst xmlns:p="http://schemas.openxmlformats.org/presentationml/2006/main">
  <p:tag name="KSO_WM_DIAGRAM_VIRTUALLY_FRAME" val="{&quot;height&quot;:153.05,&quot;left&quot;:37.2,&quot;top&quot;:309.5,&quot;width&quot;:563.25}"/>
</p:tagLst>
</file>

<file path=ppt/tags/tag199.xml><?xml version="1.0" encoding="utf-8"?>
<p:tagLst xmlns:p="http://schemas.openxmlformats.org/presentationml/2006/main">
  <p:tag name="KSO_WM_DIAGRAM_VIRTUALLY_FRAME" val="{&quot;height&quot;:153.05,&quot;left&quot;:37.2,&quot;top&quot;:309.5,&quot;width&quot;:563.25}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KSO_WM_DIAGRAM_VIRTUALLY_FRAME" val="{&quot;height&quot;:153.05,&quot;left&quot;:37.2,&quot;top&quot;:309.5,&quot;width&quot;:563.25}"/>
</p:tagLst>
</file>

<file path=ppt/tags/tag201.xml><?xml version="1.0" encoding="utf-8"?>
<p:tagLst xmlns:p="http://schemas.openxmlformats.org/presentationml/2006/main">
  <p:tag name="KSO_WM_DIAGRAM_VIRTUALLY_FRAME" val="{&quot;height&quot;:228,&quot;left&quot;:20,&quot;top&quot;:214,&quot;width&quot;:877.7}"/>
</p:tagLst>
</file>

<file path=ppt/tags/tag202.xml><?xml version="1.0" encoding="utf-8"?>
<p:tagLst xmlns:p="http://schemas.openxmlformats.org/presentationml/2006/main">
  <p:tag name="KSO_WM_DIAGRAM_VIRTUALLY_FRAME" val="{&quot;height&quot;:228,&quot;left&quot;:20,&quot;top&quot;:214,&quot;width&quot;:877.7}"/>
</p:tagLst>
</file>

<file path=ppt/tags/tag203.xml><?xml version="1.0" encoding="utf-8"?>
<p:tagLst xmlns:p="http://schemas.openxmlformats.org/presentationml/2006/main">
  <p:tag name="KSO_WM_DIAGRAM_VIRTUALLY_FRAME" val="{&quot;height&quot;:228,&quot;left&quot;:20,&quot;top&quot;:214,&quot;width&quot;:436}"/>
</p:tagLst>
</file>

<file path=ppt/tags/tag204.xml><?xml version="1.0" encoding="utf-8"?>
<p:tagLst xmlns:p="http://schemas.openxmlformats.org/presentationml/2006/main">
  <p:tag name="KSO_WM_DIAGRAM_VIRTUALLY_FRAME" val="{&quot;height&quot;:228,&quot;left&quot;:20,&quot;top&quot;:214,&quot;width&quot;:877.7}"/>
</p:tagLst>
</file>

<file path=ppt/tags/tag205.xml><?xml version="1.0" encoding="utf-8"?>
<p:tagLst xmlns:p="http://schemas.openxmlformats.org/presentationml/2006/main">
  <p:tag name="KSO_WM_DIAGRAM_VIRTUALLY_FRAME" val="{&quot;height&quot;:228,&quot;left&quot;:20,&quot;top&quot;:214,&quot;width&quot;:877.7}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176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DIAGRAM_VIRTUALLY_FRAME" val="{&quot;height&quot;:311.25,&quot;left&quot;:359.9,&quot;top&quot;:129.2,&quot;width&quot;:583.35}"/>
</p:tagLst>
</file>

<file path=ppt/tags/tag64.xml><?xml version="1.0" encoding="utf-8"?>
<p:tagLst xmlns:p="http://schemas.openxmlformats.org/presentationml/2006/main">
  <p:tag name="KSO_WM_DIAGRAM_VIRTUALLY_FRAME" val="{&quot;height&quot;:311.25,&quot;left&quot;:359.9,&quot;top&quot;:129.2,&quot;width&quot;:583.35}"/>
</p:tagLst>
</file>

<file path=ppt/tags/tag65.xml><?xml version="1.0" encoding="utf-8"?>
<p:tagLst xmlns:p="http://schemas.openxmlformats.org/presentationml/2006/main">
  <p:tag name="KSO_WM_DIAGRAM_VIRTUALLY_FRAME" val="{&quot;height&quot;:311.25,&quot;left&quot;:359.9,&quot;top&quot;:129.2,&quot;width&quot;:583.35}"/>
</p:tagLst>
</file>

<file path=ppt/tags/tag66.xml><?xml version="1.0" encoding="utf-8"?>
<p:tagLst xmlns:p="http://schemas.openxmlformats.org/presentationml/2006/main">
  <p:tag name="KSO_WM_DIAGRAM_VIRTUALLY_FRAME" val="{&quot;height&quot;:311.25,&quot;left&quot;:359.9,&quot;top&quot;:129.2,&quot;width&quot;:583.35}"/>
</p:tagLst>
</file>

<file path=ppt/tags/tag67.xml><?xml version="1.0" encoding="utf-8"?>
<p:tagLst xmlns:p="http://schemas.openxmlformats.org/presentationml/2006/main">
  <p:tag name="KSO_WM_DIAGRAM_VIRTUALLY_FRAME" val="{&quot;height&quot;:453.1566929133858,&quot;left&quot;:359.9,&quot;top&quot;:56.45,&quot;width&quot;:583.35}"/>
</p:tagLst>
</file>

<file path=ppt/tags/tag68.xml><?xml version="1.0" encoding="utf-8"?>
<p:tagLst xmlns:p="http://schemas.openxmlformats.org/presentationml/2006/main">
  <p:tag name="KSO_WM_DIAGRAM_VIRTUALLY_FRAME" val="{&quot;height&quot;:311.25,&quot;left&quot;:359.9,&quot;top&quot;:129.2,&quot;width&quot;:583.35}"/>
</p:tagLst>
</file>

<file path=ppt/tags/tag69.xml><?xml version="1.0" encoding="utf-8"?>
<p:tagLst xmlns:p="http://schemas.openxmlformats.org/presentationml/2006/main">
  <p:tag name="KSO_WM_DIAGRAM_VIRTUALLY_FRAME" val="{&quot;height&quot;:453.1566929133858,&quot;left&quot;:359.9,&quot;top&quot;:56.45,&quot;width&quot;:583.35}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DIAGRAM_VIRTUALLY_FRAME" val="{&quot;height&quot;:453.1566929133858,&quot;left&quot;:359.9,&quot;top&quot;:56.45,&quot;width&quot;:583.35}"/>
</p:tagLst>
</file>

<file path=ppt/tags/tag71.xml><?xml version="1.0" encoding="utf-8"?>
<p:tagLst xmlns:p="http://schemas.openxmlformats.org/presentationml/2006/main">
  <p:tag name="KSO_WM_DIAGRAM_VIRTUALLY_FRAME" val="{&quot;height&quot;:453.1566929133858,&quot;left&quot;:359.9,&quot;top&quot;:56.45,&quot;width&quot;:583.35}"/>
</p:tagLst>
</file>

<file path=ppt/tags/tag72.xml><?xml version="1.0" encoding="utf-8"?>
<p:tagLst xmlns:p="http://schemas.openxmlformats.org/presentationml/2006/main">
  <p:tag name="KSO_WM_DIAGRAM_VIRTUALLY_FRAME" val="{&quot;height&quot;:453.1566929133858,&quot;left&quot;:359.9,&quot;top&quot;:56.45,&quot;width&quot;:583.35}"/>
</p:tagLst>
</file>

<file path=ppt/tags/tag73.xml><?xml version="1.0" encoding="utf-8"?>
<p:tagLst xmlns:p="http://schemas.openxmlformats.org/presentationml/2006/main">
  <p:tag name="KSO_WM_DIAGRAM_VIRTUALLY_FRAME" val="{&quot;height&quot;:453.1566929133858,&quot;left&quot;:359.9,&quot;top&quot;:56.45,&quot;width&quot;:583.35}"/>
</p:tagLst>
</file>

<file path=ppt/tags/tag74.xml><?xml version="1.0" encoding="utf-8"?>
<p:tagLst xmlns:p="http://schemas.openxmlformats.org/presentationml/2006/main">
  <p:tag name="KSO_WM_DIAGRAM_VIRTUALLY_FRAME" val="{&quot;height&quot;:453.1566929133858,&quot;left&quot;:359.9,&quot;top&quot;:56.45,&quot;width&quot;:583.35}"/>
</p:tagLst>
</file>

<file path=ppt/tags/tag75.xml><?xml version="1.0" encoding="utf-8"?>
<p:tagLst xmlns:p="http://schemas.openxmlformats.org/presentationml/2006/main">
  <p:tag name="KSO_WM_DIAGRAM_VIRTUALLY_FRAME" val="{&quot;height&quot;:453.1566929133858,&quot;left&quot;:359.9,&quot;top&quot;:56.45,&quot;width&quot;:583.35}"/>
</p:tagLst>
</file>

<file path=ppt/tags/tag76.xml><?xml version="1.0" encoding="utf-8"?>
<p:tagLst xmlns:p="http://schemas.openxmlformats.org/presentationml/2006/main">
  <p:tag name="KSO_WM_DIAGRAM_VIRTUALLY_FRAME" val="{&quot;height&quot;:453.1566929133858,&quot;left&quot;:359.9,&quot;top&quot;:56.45,&quot;width&quot;:583.35}"/>
</p:tagLst>
</file>

<file path=ppt/tags/tag77.xml><?xml version="1.0" encoding="utf-8"?>
<p:tagLst xmlns:p="http://schemas.openxmlformats.org/presentationml/2006/main">
  <p:tag name="KSO_WM_DIAGRAM_VIRTUALLY_FRAME" val="{&quot;height&quot;:453.1566929133858,&quot;left&quot;:359.9,&quot;top&quot;:56.45,&quot;width&quot;:583.35}"/>
</p:tagLst>
</file>

<file path=ppt/tags/tag78.xml><?xml version="1.0" encoding="utf-8"?>
<p:tagLst xmlns:p="http://schemas.openxmlformats.org/presentationml/2006/main">
  <p:tag name="KSO_WM_DIAGRAM_VIRTUALLY_FRAME" val="{&quot;height&quot;:453.1566929133858,&quot;left&quot;:359.9,&quot;top&quot;:56.45,&quot;width&quot;:583.35}"/>
</p:tagLst>
</file>

<file path=ppt/tags/tag79.xml><?xml version="1.0" encoding="utf-8"?>
<p:tagLst xmlns:p="http://schemas.openxmlformats.org/presentationml/2006/main">
  <p:tag name="KSO_WM_DIAGRAM_VIRTUALLY_FRAME" val="{&quot;height&quot;:453.1566929133858,&quot;left&quot;:359.9,&quot;top&quot;:56.45,&quot;width&quot;:583.35}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DIAGRAM_VIRTUALLY_FRAME" val="{&quot;height&quot;:311.25,&quot;left&quot;:359.9,&quot;top&quot;:129.2,&quot;width&quot;:583.35}"/>
</p:tagLst>
</file>

<file path=ppt/tags/tag81.xml><?xml version="1.0" encoding="utf-8"?>
<p:tagLst xmlns:p="http://schemas.openxmlformats.org/presentationml/2006/main">
  <p:tag name="KSO_WM_DIAGRAM_VIRTUALLY_FRAME" val="{&quot;height&quot;:453.1566929133858,&quot;left&quot;:359.9,&quot;top&quot;:56.45,&quot;width&quot;:583.35}"/>
</p:tagLst>
</file>

<file path=ppt/tags/tag82.xml><?xml version="1.0" encoding="utf-8"?>
<p:tagLst xmlns:p="http://schemas.openxmlformats.org/presentationml/2006/main">
  <p:tag name="KSO_WM_DIAGRAM_VIRTUALLY_FRAME" val="{&quot;height&quot;:453.1566929133858,&quot;left&quot;:359.9,&quot;top&quot;:56.45,&quot;width&quot;:583.35}"/>
</p:tagLst>
</file>

<file path=ppt/tags/tag83.xml><?xml version="1.0" encoding="utf-8"?>
<p:tagLst xmlns:p="http://schemas.openxmlformats.org/presentationml/2006/main">
  <p:tag name="KSO_WM_DIAGRAM_VIRTUALLY_FRAME" val="{&quot;height&quot;:152,&quot;left&quot;:20,&quot;top&quot;:260,&quot;width&quot;:919.6640944881889}"/>
</p:tagLst>
</file>

<file path=ppt/tags/tag84.xml><?xml version="1.0" encoding="utf-8"?>
<p:tagLst xmlns:p="http://schemas.openxmlformats.org/presentationml/2006/main">
  <p:tag name="KSO_WM_DIAGRAM_VIRTUALLY_FRAME" val="{&quot;height&quot;:152,&quot;left&quot;:20,&quot;top&quot;:260,&quot;width&quot;:919.6640944881889}"/>
</p:tagLst>
</file>

<file path=ppt/tags/tag85.xml><?xml version="1.0" encoding="utf-8"?>
<p:tagLst xmlns:p="http://schemas.openxmlformats.org/presentationml/2006/main">
  <p:tag name="KSO_WM_DIAGRAM_VIRTUALLY_FRAME" val="{&quot;height&quot;:152,&quot;left&quot;:20,&quot;top&quot;:260,&quot;width&quot;:919.6640944881889}"/>
</p:tagLst>
</file>

<file path=ppt/tags/tag86.xml><?xml version="1.0" encoding="utf-8"?>
<p:tagLst xmlns:p="http://schemas.openxmlformats.org/presentationml/2006/main">
  <p:tag name="KSO_WM_DIAGRAM_VIRTUALLY_FRAME" val="{&quot;height&quot;:152,&quot;left&quot;:20,&quot;top&quot;:260,&quot;width&quot;:919.6640944881889}"/>
</p:tagLst>
</file>

<file path=ppt/tags/tag87.xml><?xml version="1.0" encoding="utf-8"?>
<p:tagLst xmlns:p="http://schemas.openxmlformats.org/presentationml/2006/main">
  <p:tag name="KSO_WM_DIAGRAM_VIRTUALLY_FRAME" val="{&quot;height&quot;:152,&quot;left&quot;:20,&quot;top&quot;:260,&quot;width&quot;:919.6640944881889}"/>
</p:tagLst>
</file>

<file path=ppt/tags/tag88.xml><?xml version="1.0" encoding="utf-8"?>
<p:tagLst xmlns:p="http://schemas.openxmlformats.org/presentationml/2006/main">
  <p:tag name="KSO_WM_DIAGRAM_VIRTUALLY_FRAME" val="{&quot;height&quot;:152,&quot;left&quot;:20,&quot;top&quot;:260,&quot;width&quot;:919.6640944881889}"/>
</p:tagLst>
</file>

<file path=ppt/tags/tag89.xml><?xml version="1.0" encoding="utf-8"?>
<p:tagLst xmlns:p="http://schemas.openxmlformats.org/presentationml/2006/main">
  <p:tag name="KSO_WM_DIAGRAM_VIRTUALLY_FRAME" val="{&quot;height&quot;:152,&quot;left&quot;:20,&quot;top&quot;:260,&quot;width&quot;:919.6640944881889}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DIAGRAM_VIRTUALLY_FRAME" val="{&quot;height&quot;:152,&quot;left&quot;:20,&quot;top&quot;:260,&quot;width&quot;:919.6640944881889}"/>
</p:tagLst>
</file>

<file path=ppt/tags/tag91.xml><?xml version="1.0" encoding="utf-8"?>
<p:tagLst xmlns:p="http://schemas.openxmlformats.org/presentationml/2006/main">
  <p:tag name="KSO_WM_DIAGRAM_VIRTUALLY_FRAME" val="{&quot;height&quot;:152,&quot;left&quot;:20,&quot;top&quot;:260,&quot;width&quot;:919.6640944881889}"/>
</p:tagLst>
</file>

<file path=ppt/tags/tag92.xml><?xml version="1.0" encoding="utf-8"?>
<p:tagLst xmlns:p="http://schemas.openxmlformats.org/presentationml/2006/main">
  <p:tag name="KSO_WM_DIAGRAM_VIRTUALLY_FRAME" val="{&quot;height&quot;:152,&quot;left&quot;:20,&quot;top&quot;:260,&quot;width&quot;:919.6640944881889}"/>
</p:tagLst>
</file>

<file path=ppt/tags/tag93.xml><?xml version="1.0" encoding="utf-8"?>
<p:tagLst xmlns:p="http://schemas.openxmlformats.org/presentationml/2006/main">
  <p:tag name="KSO_WM_DIAGRAM_VIRTUALLY_FRAME" val="{&quot;height&quot;:152,&quot;left&quot;:20,&quot;top&quot;:260,&quot;width&quot;:919.6640944881889}"/>
</p:tagLst>
</file>

<file path=ppt/tags/tag94.xml><?xml version="1.0" encoding="utf-8"?>
<p:tagLst xmlns:p="http://schemas.openxmlformats.org/presentationml/2006/main">
  <p:tag name="KSO_WM_DIAGRAM_VIRTUALLY_FRAME" val="{&quot;height&quot;:152,&quot;left&quot;:20,&quot;top&quot;:260,&quot;width&quot;:919.6640944881889}"/>
</p:tagLst>
</file>

<file path=ppt/tags/tag95.xml><?xml version="1.0" encoding="utf-8"?>
<p:tagLst xmlns:p="http://schemas.openxmlformats.org/presentationml/2006/main">
  <p:tag name="KSO_WM_DIAGRAM_VIRTUALLY_FRAME" val="{&quot;height&quot;:176,&quot;left&quot;:20,&quot;top&quot;:190,&quot;width&quot;:916}"/>
</p:tagLst>
</file>

<file path=ppt/tags/tag96.xml><?xml version="1.0" encoding="utf-8"?>
<p:tagLst xmlns:p="http://schemas.openxmlformats.org/presentationml/2006/main">
  <p:tag name="KSO_WM_DIAGRAM_VIRTUALLY_FRAME" val="{&quot;height&quot;:176,&quot;left&quot;:20,&quot;top&quot;:190,&quot;width&quot;:916}"/>
</p:tagLst>
</file>

<file path=ppt/tags/tag97.xml><?xml version="1.0" encoding="utf-8"?>
<p:tagLst xmlns:p="http://schemas.openxmlformats.org/presentationml/2006/main">
  <p:tag name="KSO_WM_DIAGRAM_VIRTUALLY_FRAME" val="{&quot;height&quot;:176,&quot;left&quot;:20,&quot;top&quot;:190,&quot;width&quot;:916}"/>
</p:tagLst>
</file>

<file path=ppt/tags/tag98.xml><?xml version="1.0" encoding="utf-8"?>
<p:tagLst xmlns:p="http://schemas.openxmlformats.org/presentationml/2006/main">
  <p:tag name="KSO_WM_DIAGRAM_VIRTUALLY_FRAME" val="{&quot;height&quot;:176,&quot;left&quot;:20,&quot;top&quot;:190,&quot;width&quot;:916}"/>
</p:tagLst>
</file>

<file path=ppt/tags/tag99.xml><?xml version="1.0" encoding="utf-8"?>
<p:tagLst xmlns:p="http://schemas.openxmlformats.org/presentationml/2006/main">
  <p:tag name="KSO_WM_DIAGRAM_VIRTUALLY_FRAME" val="{&quot;height&quot;:176,&quot;left&quot;:20,&quot;top&quot;:190,&quot;width&quot;:916}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11499</Words>
  <Application>WPS 演示</Application>
  <PresentationFormat>宽屏</PresentationFormat>
  <Paragraphs>396</Paragraphs>
  <Slides>34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34</vt:i4>
      </vt:variant>
    </vt:vector>
  </HeadingPairs>
  <TitlesOfParts>
    <vt:vector size="51" baseType="lpstr">
      <vt:lpstr>Arial</vt:lpstr>
      <vt:lpstr>宋体</vt:lpstr>
      <vt:lpstr>Wingdings</vt:lpstr>
      <vt:lpstr>微软雅黑</vt:lpstr>
      <vt:lpstr>Wingdings</vt:lpstr>
      <vt:lpstr>MiSans</vt:lpstr>
      <vt:lpstr>MiSans</vt:lpstr>
      <vt:lpstr>Noto Sans SC</vt:lpstr>
      <vt:lpstr>Noto Sans SC</vt:lpstr>
      <vt:lpstr>Inter</vt:lpstr>
      <vt:lpstr>Segoe Print</vt:lpstr>
      <vt:lpstr>Arial Unicode MS</vt:lpstr>
      <vt:lpstr>Calibri</vt:lpstr>
      <vt:lpstr>MiSans Semibold</vt:lpstr>
      <vt:lpstr>MiSans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WPS_1693636930</cp:lastModifiedBy>
  <cp:revision>203</cp:revision>
  <dcterms:created xsi:type="dcterms:W3CDTF">2019-06-19T02:08:00Z</dcterms:created>
  <dcterms:modified xsi:type="dcterms:W3CDTF">2025-12-04T15:03:53Z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2052-12.1.0.23542</vt:lpwstr>
  </property>
  <property fmtid="{D5CDD505-2E9C-101B-9397-08002B2CF9AE}" pid="3" name="ICV">
    <vt:lpwstr>5AF73A9A4EDF4DA194CAEEEDA26786AF_13</vt:lpwstr>
  </property>
</Properties>
</file>